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0" r:id="rId4"/>
    <p:sldId id="268" r:id="rId5"/>
    <p:sldId id="262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1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rgbClr val="8A969F"/>
                </a:solidFill>
                <a:latin typeface="Vodafone Rg" panose="020B060608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="0" spc="0">
                <a:solidFill>
                  <a:srgbClr val="506671"/>
                </a:solidFill>
                <a:latin typeface="Vodafone Rg" panose="020B060608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0" y="3536554"/>
            <a:ext cx="8001000" cy="65485"/>
          </a:xfrm>
          <a:prstGeom prst="rect">
            <a:avLst/>
          </a:prstGeom>
          <a:solidFill>
            <a:srgbClr val="506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50667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599597" y="6409753"/>
            <a:ext cx="1944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82C14A"/>
                </a:solidFill>
                <a:latin typeface="Vodafone Lt" panose="020B0606040202020204" pitchFamily="34" charset="0"/>
              </a:rPr>
              <a:t>www.mezzanineware.com</a:t>
            </a:r>
          </a:p>
        </p:txBody>
      </p:sp>
      <p:pic>
        <p:nvPicPr>
          <p:cNvPr id="11" name="Picture 10" descr="M_Two Colour_green icon_CMYK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646603"/>
            <a:ext cx="2019300" cy="11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4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DFE5E6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rgbClr val="DFE5E6"/>
          </a:solidFill>
        </p:spPr>
        <p:txBody>
          <a:bodyPr/>
          <a:lstStyle>
            <a:lvl1pPr marL="0" indent="0">
              <a:buNone/>
              <a:defRPr sz="1600">
                <a:solidFill>
                  <a:srgbClr val="8A969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773738" y="3487737"/>
            <a:ext cx="6492875" cy="247651"/>
          </a:xfrm>
          <a:prstGeom prst="rect">
            <a:avLst/>
          </a:prstGeom>
          <a:solidFill>
            <a:srgbClr val="5066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 rot="16200000">
            <a:off x="5773738" y="3487737"/>
            <a:ext cx="6492875" cy="247651"/>
          </a:xfrm>
          <a:prstGeom prst="rect">
            <a:avLst/>
          </a:prstGeom>
          <a:solidFill>
            <a:srgbClr val="5066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1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rgbClr val="8A969F"/>
                </a:solidFill>
                <a:latin typeface="Vodafone Rg" panose="020B060608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noFill/>
        </p:spPr>
        <p:txBody>
          <a:bodyPr/>
          <a:lstStyle>
            <a:lvl1pPr marL="0" indent="0" algn="l">
              <a:buNone/>
              <a:defRPr sz="2400" b="0">
                <a:solidFill>
                  <a:srgbClr val="506671"/>
                </a:solidFill>
                <a:latin typeface="Vodafone Rg" panose="020B060608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0" y="3536554"/>
            <a:ext cx="8001000" cy="65485"/>
          </a:xfrm>
          <a:prstGeom prst="rect">
            <a:avLst/>
          </a:prstGeom>
          <a:solidFill>
            <a:srgbClr val="506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50667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257800"/>
            <a:ext cx="9144000" cy="68103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 userDrawn="1"/>
        </p:nvSpPr>
        <p:spPr>
          <a:xfrm>
            <a:off x="3599597" y="6409753"/>
            <a:ext cx="1944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82C14A"/>
                </a:solidFill>
                <a:latin typeface="Vodafone Lt" panose="020B0606040202020204" pitchFamily="34" charset="0"/>
              </a:rPr>
              <a:t>www.mezzanineware.com</a:t>
            </a:r>
          </a:p>
        </p:txBody>
      </p:sp>
    </p:spTree>
    <p:extLst>
      <p:ext uri="{BB962C8B-B14F-4D97-AF65-F5344CB8AC3E}">
        <p14:creationId xmlns:p14="http://schemas.microsoft.com/office/powerpoint/2010/main" val="323517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696"/>
            <a:ext cx="7886700" cy="5005267"/>
          </a:xfrm>
        </p:spPr>
        <p:txBody>
          <a:bodyPr/>
          <a:lstStyle>
            <a:lvl1pPr>
              <a:defRPr>
                <a:latin typeface="Vodafone Lt" panose="020B0606040202020204" pitchFamily="34" charset="0"/>
              </a:defRPr>
            </a:lvl1pPr>
            <a:lvl2pPr>
              <a:defRPr>
                <a:latin typeface="Vodafone Lt" panose="020B0606040202020204" pitchFamily="34" charset="0"/>
              </a:defRPr>
            </a:lvl2pPr>
            <a:lvl3pPr>
              <a:defRPr>
                <a:latin typeface="Vodafone Lt" panose="020B0606040202020204" pitchFamily="34" charset="0"/>
              </a:defRPr>
            </a:lvl3pPr>
            <a:lvl4pPr>
              <a:defRPr>
                <a:latin typeface="Vodafone Lt" panose="020B0606040202020204" pitchFamily="34" charset="0"/>
              </a:defRPr>
            </a:lvl4pPr>
            <a:lvl5pPr>
              <a:defRPr>
                <a:latin typeface="Vodafone Lt" panose="020B060604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99664"/>
            <a:ext cx="8515350" cy="83344"/>
          </a:xfrm>
          <a:prstGeom prst="rect">
            <a:avLst/>
          </a:prstGeom>
          <a:solidFill>
            <a:srgbClr val="8A96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50667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515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 spc="0">
                <a:ln>
                  <a:noFill/>
                </a:ln>
                <a:solidFill>
                  <a:srgbClr val="CCCCC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538412"/>
            <a:ext cx="8524374" cy="45719"/>
          </a:xfrm>
          <a:prstGeom prst="rect">
            <a:avLst/>
          </a:prstGeom>
          <a:solidFill>
            <a:srgbClr val="506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5066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7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1696"/>
            <a:ext cx="3886200" cy="5005267"/>
          </a:xfrm>
        </p:spPr>
        <p:txBody>
          <a:bodyPr/>
          <a:lstStyle>
            <a:lvl1pPr>
              <a:defRPr spc="0">
                <a:solidFill>
                  <a:srgbClr val="50667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1696"/>
            <a:ext cx="3886200" cy="5005267"/>
          </a:xfrm>
        </p:spPr>
        <p:txBody>
          <a:bodyPr/>
          <a:lstStyle>
            <a:lvl1pPr>
              <a:defRPr spc="0">
                <a:solidFill>
                  <a:srgbClr val="50667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799664"/>
            <a:ext cx="8515350" cy="83344"/>
          </a:xfrm>
          <a:prstGeom prst="rect">
            <a:avLst/>
          </a:prstGeom>
          <a:solidFill>
            <a:srgbClr val="8A96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50667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350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1355"/>
            <a:ext cx="3868340" cy="82391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rgbClr val="5066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95266"/>
            <a:ext cx="3868340" cy="4274649"/>
          </a:xfrm>
          <a:noFill/>
        </p:spPr>
        <p:txBody>
          <a:bodyPr/>
          <a:lstStyle>
            <a:lvl1pPr>
              <a:defRPr sz="2000" spc="300">
                <a:solidFill>
                  <a:srgbClr val="506671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1355"/>
            <a:ext cx="3887391" cy="82391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rgbClr val="5066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95266"/>
            <a:ext cx="3887391" cy="4274649"/>
          </a:xfrm>
          <a:noFill/>
        </p:spPr>
        <p:txBody>
          <a:bodyPr/>
          <a:lstStyle>
            <a:lvl1pPr>
              <a:defRPr sz="2000" spc="300">
                <a:solidFill>
                  <a:srgbClr val="506671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799664"/>
            <a:ext cx="8515350" cy="83344"/>
          </a:xfrm>
          <a:prstGeom prst="rect">
            <a:avLst/>
          </a:prstGeom>
          <a:solidFill>
            <a:srgbClr val="8A969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50667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742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5" name="Picture 4" descr="M_Two Colour_green icon_CMYK-01.png"/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6" t="14329" r="9991" b="54131"/>
          <a:stretch/>
        </p:blipFill>
        <p:spPr>
          <a:xfrm>
            <a:off x="551708" y="492319"/>
            <a:ext cx="8040584" cy="58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DFE5E6"/>
          </a:solidFill>
        </p:spPr>
        <p:txBody>
          <a:bodyPr anchor="b"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 spc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rgbClr val="DFE5E6"/>
          </a:solidFill>
        </p:spPr>
        <p:txBody>
          <a:bodyPr/>
          <a:lstStyle>
            <a:lvl1pPr marL="0" indent="0" algn="l">
              <a:buNone/>
              <a:defRPr sz="1600">
                <a:solidFill>
                  <a:srgbClr val="8A969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FD5CD50-892C-ED4C-91B8-BD7C455BA60B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397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506671"/>
          </a:solidFill>
          <a:latin typeface="Vodafone Rg" panose="020B060608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1" kern="1200" spc="0">
          <a:solidFill>
            <a:srgbClr val="506671"/>
          </a:solidFill>
          <a:latin typeface="Vodafone Lt" panose="020B060604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rgbClr val="506671"/>
          </a:solidFill>
          <a:latin typeface="Vodafone Lt" panose="020B060604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rgbClr val="8A969F"/>
          </a:solidFill>
          <a:latin typeface="Vodafone Lt" panose="020B060604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rgbClr val="A6AEB5"/>
          </a:solidFill>
          <a:latin typeface="Vodafone Lt" panose="020B060604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rgbClr val="DFE5E6"/>
          </a:solidFill>
          <a:latin typeface="Vodafone Lt" panose="020B060604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tb.mezzanineware.com/display/ES/Mobile+Device+Related+Suppor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zzanineware.com" TargetMode="External"/><Relationship Id="rId2" Type="http://schemas.openxmlformats.org/officeDocument/2006/relationships/hyperlink" Target="https://support.mezzanineware.com/hc/en-u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zzanineware.co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support.mezzanineware.com/hc/en-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ezzanineware.com/hc/requests/1006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89" y="644062"/>
            <a:ext cx="6858000" cy="1353551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tx1"/>
                </a:solidFill>
              </a:rPr>
              <a:t>Channel Support Procedures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979B0-2212-9749-8A7D-17A45D35B1E0}"/>
              </a:ext>
            </a:extLst>
          </p:cNvPr>
          <p:cNvSpPr/>
          <p:nvPr/>
        </p:nvSpPr>
        <p:spPr>
          <a:xfrm>
            <a:off x="6039853" y="2610853"/>
            <a:ext cx="2093494" cy="86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08264-0D93-E246-AD03-FF51AD69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4" y="2574760"/>
            <a:ext cx="2490537" cy="9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28650" y="1287310"/>
            <a:ext cx="7886700" cy="3102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You can now review the status of your ticket  and create follow-ups, once  you are logged in.</a:t>
            </a:r>
          </a:p>
          <a:p>
            <a:endParaRPr lang="en-US" sz="1200" b="0" dirty="0">
              <a:solidFill>
                <a:schemeClr val="accent6">
                  <a:lumMod val="50000"/>
                </a:schemeClr>
              </a:solidFill>
              <a:latin typeface="Vodafone Lt" charset="0"/>
              <a:ea typeface="Vodafone Lt" charset="0"/>
              <a:cs typeface="Vodafone Lt" charset="0"/>
            </a:endParaRPr>
          </a:p>
          <a:p>
            <a:pPr marL="0" indent="0">
              <a:buNone/>
            </a:pPr>
            <a:endParaRPr lang="en-US" sz="1200" b="0" dirty="0">
              <a:solidFill>
                <a:schemeClr val="accent6">
                  <a:lumMod val="50000"/>
                </a:schemeClr>
              </a:solidFill>
              <a:latin typeface="Vodafone Lt" charset="0"/>
              <a:ea typeface="Vodafone Lt" charset="0"/>
              <a:cs typeface="Vodafone Lt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45921" b="4235"/>
          <a:stretch/>
        </p:blipFill>
        <p:spPr bwMode="auto">
          <a:xfrm>
            <a:off x="628650" y="2040897"/>
            <a:ext cx="7886700" cy="440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9170A-5540-4A4A-9E5B-B122512565C6}"/>
              </a:ext>
            </a:extLst>
          </p:cNvPr>
          <p:cNvSpPr/>
          <p:nvPr/>
        </p:nvSpPr>
        <p:spPr>
          <a:xfrm>
            <a:off x="1467853" y="2141621"/>
            <a:ext cx="565484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0287A-2532-274C-BE38-D6206511D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0"/>
          <a:stretch/>
        </p:blipFill>
        <p:spPr>
          <a:xfrm>
            <a:off x="1260308" y="2169777"/>
            <a:ext cx="628650" cy="2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0175" y="1922585"/>
            <a:ext cx="6324347" cy="2523291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chemeClr val="accent6">
                    <a:lumMod val="50000"/>
                  </a:schemeClr>
                </a:solidFill>
              </a:rPr>
              <a:t>Channel Support Items</a:t>
            </a:r>
          </a:p>
          <a:p>
            <a:r>
              <a:rPr lang="en-ZA" sz="2400" dirty="0">
                <a:solidFill>
                  <a:schemeClr val="accent6">
                    <a:lumMod val="50000"/>
                  </a:schemeClr>
                </a:solidFill>
              </a:rPr>
              <a:t>How to Escalate Issues to Mezzanine Support Agents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Table of Contents:</a:t>
            </a:r>
          </a:p>
        </p:txBody>
      </p:sp>
    </p:spTree>
    <p:extLst>
      <p:ext uri="{BB962C8B-B14F-4D97-AF65-F5344CB8AC3E}">
        <p14:creationId xmlns:p14="http://schemas.microsoft.com/office/powerpoint/2010/main" val="119095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35819"/>
            <a:ext cx="7886700" cy="5005267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For recommended support steps, see:</a:t>
            </a:r>
          </a:p>
          <a:p>
            <a:pPr lvl="1"/>
            <a:r>
              <a:rPr lang="en-ZA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https://wiki.stb.mezzanineware.com/display/ES/Mobile+Device+Related+Support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Channel Support Items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FC7253-C5A9-4F0C-B477-115F979C2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31546"/>
              </p:ext>
            </p:extLst>
          </p:nvPr>
        </p:nvGraphicFramePr>
        <p:xfrm>
          <a:off x="1172309" y="2391507"/>
          <a:ext cx="6799384" cy="354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9681">
                  <a:extLst>
                    <a:ext uri="{9D8B030D-6E8A-4147-A177-3AD203B41FA5}">
                      <a16:colId xmlns:a16="http://schemas.microsoft.com/office/drawing/2014/main" val="965244971"/>
                    </a:ext>
                  </a:extLst>
                </a:gridCol>
                <a:gridCol w="1769703">
                  <a:extLst>
                    <a:ext uri="{9D8B030D-6E8A-4147-A177-3AD203B41FA5}">
                      <a16:colId xmlns:a16="http://schemas.microsoft.com/office/drawing/2014/main" val="2672646495"/>
                    </a:ext>
                  </a:extLst>
                </a:gridCol>
              </a:tblGrid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SIM and Device issues handled by the Channel Partner: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95689640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Mobile Data and Zero Rated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Second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19745652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Faulty Device Troubleshoot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Second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42627285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Device Reboot in Order to reset faulty Application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Second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4774532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SIM swaps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Second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65044778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SIM card check/troubleshoot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Second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60859979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Internet Settings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Second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5517680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 Device/SIM Blacklisting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Second 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5969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82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86598"/>
            <a:ext cx="7886700" cy="3247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There are three methods to escalate issues to Mezzanine Support. All methods are described in detail in the next few slides.</a:t>
            </a:r>
          </a:p>
          <a:p>
            <a:pPr marL="0" indent="0" algn="just">
              <a:buNone/>
            </a:pPr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Go to 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https://support.mezzanineware.com/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and register as an end user. Then log the ticket.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Send an email to 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support@mezzanineware.com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describing the issue and what troubleshooting steps were taken to try to resolve the issue.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184" y="3438523"/>
            <a:ext cx="19047" cy="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97820"/>
            <a:ext cx="7886700" cy="5005267"/>
          </a:xfrm>
        </p:spPr>
        <p:txBody>
          <a:bodyPr>
            <a:normAutofit/>
          </a:bodyPr>
          <a:lstStyle/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en-US" b="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34" y="3564644"/>
            <a:ext cx="19047" cy="1904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2758"/>
              </p:ext>
            </p:extLst>
          </p:nvPr>
        </p:nvGraphicFramePr>
        <p:xfrm>
          <a:off x="323557" y="1140411"/>
          <a:ext cx="8356209" cy="1697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7611">
                  <a:extLst>
                    <a:ext uri="{9D8B030D-6E8A-4147-A177-3AD203B41FA5}">
                      <a16:colId xmlns:a16="http://schemas.microsoft.com/office/drawing/2014/main" val="2029885858"/>
                    </a:ext>
                  </a:extLst>
                </a:gridCol>
                <a:gridCol w="4278598">
                  <a:extLst>
                    <a:ext uri="{9D8B030D-6E8A-4147-A177-3AD203B41FA5}">
                      <a16:colId xmlns:a16="http://schemas.microsoft.com/office/drawing/2014/main" val="41407101"/>
                    </a:ext>
                  </a:extLst>
                </a:gridCol>
              </a:tblGrid>
              <a:tr h="169738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The Channel partner can send an email to </a:t>
                      </a: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  <a:hlinkClick r:id="rId3"/>
                        </a:rPr>
                        <a:t>support@mezzanineware.com</a:t>
                      </a: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 with full description of User’s problem and the troubleshoot steps taken so far. Once the email is sent, Zendesk will automatically create a ticket on Mezzanine’s portal and the requester will receive two emails back the first time they log a ticket. Another method is to log a ticket via </a:t>
                      </a: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  <a:hlinkClick r:id="rId4"/>
                        </a:rPr>
                        <a:t>https://support.mezzanineware.com/</a:t>
                      </a: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.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The first email will be a welcome email and only received if the Agent logs an issue for the first time. This email will have a link where the agent can log unto the portal to create password in order to track their request on our web portal.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Once the agent clicks on the link they will see the registration screen where their email address is required. The agent should complete</a:t>
                      </a:r>
                      <a:r>
                        <a:rPr lang="en-US" sz="12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 the registration process.</a:t>
                      </a:r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odafone Lt" charset="0"/>
                        <a:ea typeface="Vodafone Lt" charset="0"/>
                        <a:cs typeface="Vodafone Lt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odafone Lt" charset="0"/>
                        <a:ea typeface="Vodafone Lt" charset="0"/>
                        <a:cs typeface="Vodafone Lt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79"/>
          <a:stretch/>
        </p:blipFill>
        <p:spPr>
          <a:xfrm>
            <a:off x="323557" y="3173988"/>
            <a:ext cx="3346613" cy="2937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618" y="3173987"/>
            <a:ext cx="1761984" cy="3086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890" y="3173987"/>
            <a:ext cx="1754876" cy="3086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</p:spTree>
    <p:extLst>
      <p:ext uri="{BB962C8B-B14F-4D97-AF65-F5344CB8AC3E}">
        <p14:creationId xmlns:p14="http://schemas.microsoft.com/office/powerpoint/2010/main" val="203807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083" y="930206"/>
            <a:ext cx="8290268" cy="5246757"/>
          </a:xfrm>
        </p:spPr>
        <p:txBody>
          <a:bodyPr>
            <a:normAutofit/>
          </a:bodyPr>
          <a:lstStyle/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7042"/>
              </p:ext>
            </p:extLst>
          </p:nvPr>
        </p:nvGraphicFramePr>
        <p:xfrm>
          <a:off x="323557" y="1534914"/>
          <a:ext cx="8287237" cy="105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3954">
                  <a:extLst>
                    <a:ext uri="{9D8B030D-6E8A-4147-A177-3AD203B41FA5}">
                      <a16:colId xmlns:a16="http://schemas.microsoft.com/office/drawing/2014/main" val="2029885858"/>
                    </a:ext>
                  </a:extLst>
                </a:gridCol>
                <a:gridCol w="4243283">
                  <a:extLst>
                    <a:ext uri="{9D8B030D-6E8A-4147-A177-3AD203B41FA5}">
                      <a16:colId xmlns:a16="http://schemas.microsoft.com/office/drawing/2014/main" val="41407101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When agents click on the submit button they will receive a screen that confirms another link was sent to set their password. 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Existing users (agents who have logged Issues before) who never used the website to track tickets may click on Sign up.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After sign-up, users will be redirected to a screen where they can create a password and verify their email address.</a:t>
                      </a:r>
                      <a:r>
                        <a:rPr lang="en-US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odafone Lt" charset="0"/>
                          <a:ea typeface="Vodafone Lt" charset="0"/>
                          <a:cs typeface="Vodafone Lt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3247697"/>
            <a:ext cx="2044895" cy="2835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95" y="3247697"/>
            <a:ext cx="1901827" cy="2835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" r="46207" b="5020"/>
          <a:stretch/>
        </p:blipFill>
        <p:spPr bwMode="auto">
          <a:xfrm>
            <a:off x="4409504" y="3247697"/>
            <a:ext cx="4201290" cy="28351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</p:spTree>
    <p:extLst>
      <p:ext uri="{BB962C8B-B14F-4D97-AF65-F5344CB8AC3E}">
        <p14:creationId xmlns:p14="http://schemas.microsoft.com/office/powerpoint/2010/main" val="88298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9842" y="1160845"/>
            <a:ext cx="3868340" cy="83612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You will now see the following screen where you can sign up for </a:t>
            </a:r>
            <a:r>
              <a:rPr lang="en-US" sz="1200" b="0" dirty="0" err="1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Zendesk</a:t>
            </a: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 support. Once you have completed the form click on “Sign up”.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29150" y="1160845"/>
            <a:ext cx="3887391" cy="83612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After clicking on “Sign up” you will receive a message that confirms that the sign up has been completed, and the mail that welcomes you to </a:t>
            </a:r>
            <a:r>
              <a:rPr lang="en-US" sz="1200" b="0" dirty="0" err="1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Zendesk</a:t>
            </a: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. Click on the link to confirm your details.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8" t="7531" r="66106" b="4603"/>
          <a:stretch/>
        </p:blipFill>
        <p:spPr bwMode="auto">
          <a:xfrm>
            <a:off x="628650" y="2301766"/>
            <a:ext cx="3513042" cy="38958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01766"/>
            <a:ext cx="3887391" cy="2042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5253565"/>
            <a:ext cx="3771900" cy="944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</p:spTree>
    <p:extLst>
      <p:ext uri="{BB962C8B-B14F-4D97-AF65-F5344CB8AC3E}">
        <p14:creationId xmlns:p14="http://schemas.microsoft.com/office/powerpoint/2010/main" val="32758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202886"/>
            <a:ext cx="3868340" cy="57336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Once you have clicked on the link it will redirect you to a screen where you need to set your password.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202886"/>
            <a:ext cx="3887391" cy="57336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Once you have set your password you will see the </a:t>
            </a:r>
            <a:r>
              <a:rPr lang="en-US" sz="1200" b="0" dirty="0" err="1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Zendesk</a:t>
            </a: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 home screen.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9" y="2122617"/>
            <a:ext cx="3932803" cy="4361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5" y="2122617"/>
            <a:ext cx="3886200" cy="210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</p:spTree>
    <p:extLst>
      <p:ext uri="{BB962C8B-B14F-4D97-AF65-F5344CB8AC3E}">
        <p14:creationId xmlns:p14="http://schemas.microsoft.com/office/powerpoint/2010/main" val="74474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9842" y="1265945"/>
            <a:ext cx="3868340" cy="67846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Once the sign up process is completed, you can click on the link below to view the status of your request.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1265945"/>
            <a:ext cx="3887391" cy="67846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0" dirty="0">
                <a:solidFill>
                  <a:schemeClr val="accent6">
                    <a:lumMod val="50000"/>
                  </a:schemeClr>
                </a:solidFill>
                <a:latin typeface="Vodafone Lt" charset="0"/>
                <a:ea typeface="Vodafone Lt" charset="0"/>
                <a:cs typeface="Vodafone Lt" charset="0"/>
              </a:rPr>
              <a:t>When you have clicked on the link you will get the login screen where you will need to sign in with your email address and the password you have chosen.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6" y="3672252"/>
            <a:ext cx="3868936" cy="1882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9842" y="2436701"/>
            <a:ext cx="386834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e.g. “Your request (</a:t>
            </a:r>
            <a:r>
              <a:rPr lang="en-US" sz="1100" u="sng" dirty="0">
                <a:hlinkClick r:id="rId3"/>
              </a:rPr>
              <a:t>#10063</a:t>
            </a:r>
            <a:r>
              <a:rPr lang="en-US" sz="1100" dirty="0"/>
              <a:t>) has been received, and will be reviewed by the Mezzanine Support Desk staff shortly.</a:t>
            </a:r>
          </a:p>
          <a:p>
            <a:endParaRPr lang="en-US" sz="1100" dirty="0"/>
          </a:p>
          <a:p>
            <a:r>
              <a:rPr lang="en-US" sz="1100" dirty="0"/>
              <a:t>To review the status of the request and add additional comments, follow the link below:</a:t>
            </a:r>
            <a:br>
              <a:rPr lang="en-US" sz="1100" dirty="0"/>
            </a:br>
            <a:r>
              <a:rPr lang="en-US" sz="1100" u="sng" dirty="0">
                <a:hlinkClick r:id="rId3"/>
              </a:rPr>
              <a:t>http://support.mezzanineware.com/hc/requests/10063</a:t>
            </a:r>
            <a:endParaRPr lang="en-US" sz="11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81" y="2436701"/>
            <a:ext cx="3755669" cy="1941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28650" y="27057"/>
            <a:ext cx="7886700" cy="1016948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Escalating Issues to Mezzanine Support</a:t>
            </a:r>
          </a:p>
        </p:txBody>
      </p:sp>
    </p:spTree>
    <p:extLst>
      <p:ext uri="{BB962C8B-B14F-4D97-AF65-F5344CB8AC3E}">
        <p14:creationId xmlns:p14="http://schemas.microsoft.com/office/powerpoint/2010/main" val="354224847"/>
      </p:ext>
    </p:extLst>
  </p:cSld>
  <p:clrMapOvr>
    <a:masterClrMapping/>
  </p:clrMapOvr>
</p:sld>
</file>

<file path=ppt/theme/theme1.xml><?xml version="1.0" encoding="utf-8"?>
<a:theme xmlns:a="http://schemas.openxmlformats.org/drawingml/2006/main" name="Mezzanine Powerpoint theme 1.2">
  <a:themeElements>
    <a:clrScheme name="Mezzanine Color Scheme">
      <a:dk1>
        <a:srgbClr val="39494F"/>
      </a:dk1>
      <a:lt1>
        <a:sysClr val="window" lastClr="FFFFFF"/>
      </a:lt1>
      <a:dk2>
        <a:srgbClr val="39494F"/>
      </a:dk2>
      <a:lt2>
        <a:srgbClr val="E7E6E6"/>
      </a:lt2>
      <a:accent1>
        <a:srgbClr val="007C58"/>
      </a:accent1>
      <a:accent2>
        <a:srgbClr val="68B133"/>
      </a:accent2>
      <a:accent3>
        <a:srgbClr val="84BDAC"/>
      </a:accent3>
      <a:accent4>
        <a:srgbClr val="ABB9BA"/>
      </a:accent4>
      <a:accent5>
        <a:srgbClr val="8C9C9F"/>
      </a:accent5>
      <a:accent6>
        <a:srgbClr val="D0DAD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zzanine" id="{E28468C0-A0C3-4066-957C-26A9EA29B900}" vid="{FD740283-5FCF-446A-BFC7-F6CB07EDB3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Mezzanine PowerPoint Theme</Template>
  <TotalTime>643</TotalTime>
  <Words>657</Words>
  <Application>Microsoft Macintosh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Vodafone Lt</vt:lpstr>
      <vt:lpstr>Vodafone Rg</vt:lpstr>
      <vt:lpstr>Mezzanine Powerpoint theme 1.2</vt:lpstr>
      <vt:lpstr>Channel Support Procedures</vt:lpstr>
      <vt:lpstr>Table of Contents:</vt:lpstr>
      <vt:lpstr>Channel Support Items</vt:lpstr>
      <vt:lpstr>Escalating Issues to Mezzanine Support</vt:lpstr>
      <vt:lpstr>Escalating Issues to Mezzanine Support</vt:lpstr>
      <vt:lpstr>Escalating Issues to Mezzanine Support</vt:lpstr>
      <vt:lpstr>Escalating Issues to Mezzanine Support</vt:lpstr>
      <vt:lpstr>Escalating Issues to Mezzanine Support</vt:lpstr>
      <vt:lpstr>Escalating Issues to Mezzanine Support</vt:lpstr>
      <vt:lpstr>Escalating Issues to Mezzanine Support</vt:lpstr>
    </vt:vector>
  </TitlesOfParts>
  <Company>Mezzanine Ware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Lucinda Basjan</dc:creator>
  <cp:lastModifiedBy>Tanswill Achilles</cp:lastModifiedBy>
  <cp:revision>98</cp:revision>
  <dcterms:created xsi:type="dcterms:W3CDTF">2017-04-28T12:17:19Z</dcterms:created>
  <dcterms:modified xsi:type="dcterms:W3CDTF">2018-09-06T06:41:39Z</dcterms:modified>
</cp:coreProperties>
</file>