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80" r:id="rId2"/>
    <p:sldId id="528" r:id="rId3"/>
    <p:sldId id="532" r:id="rId4"/>
    <p:sldId id="530" r:id="rId5"/>
    <p:sldId id="533" r:id="rId6"/>
    <p:sldId id="534" r:id="rId7"/>
    <p:sldId id="536" r:id="rId8"/>
    <p:sldId id="538" r:id="rId9"/>
    <p:sldId id="543" r:id="rId10"/>
    <p:sldId id="539" r:id="rId11"/>
    <p:sldId id="537" r:id="rId12"/>
    <p:sldId id="540" r:id="rId13"/>
    <p:sldId id="541" r:id="rId14"/>
    <p:sldId id="544" r:id="rId15"/>
    <p:sldId id="545" r:id="rId16"/>
    <p:sldId id="549" r:id="rId17"/>
    <p:sldId id="546" r:id="rId18"/>
    <p:sldId id="550" r:id="rId19"/>
    <p:sldId id="547" r:id="rId20"/>
    <p:sldId id="548" r:id="rId21"/>
    <p:sldId id="542" r:id="rId22"/>
    <p:sldId id="535" r:id="rId23"/>
    <p:sldId id="527" r:id="rId24"/>
    <p:sldId id="524" r:id="rId25"/>
    <p:sldId id="462" r:id="rId26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cted Farmer" id="{484BAFF5-D545-9F4D-BB30-75DEA7E8782C}">
          <p14:sldIdLst>
            <p14:sldId id="480"/>
            <p14:sldId id="528"/>
            <p14:sldId id="532"/>
            <p14:sldId id="530"/>
            <p14:sldId id="533"/>
            <p14:sldId id="534"/>
            <p14:sldId id="536"/>
            <p14:sldId id="538"/>
            <p14:sldId id="543"/>
            <p14:sldId id="539"/>
            <p14:sldId id="537"/>
            <p14:sldId id="540"/>
            <p14:sldId id="541"/>
            <p14:sldId id="544"/>
            <p14:sldId id="545"/>
            <p14:sldId id="549"/>
            <p14:sldId id="546"/>
            <p14:sldId id="550"/>
            <p14:sldId id="547"/>
            <p14:sldId id="548"/>
            <p14:sldId id="542"/>
            <p14:sldId id="535"/>
          </p14:sldIdLst>
        </p14:section>
        <p14:section name="Additional" id="{E2331152-472B-6B4A-BFB6-E98A43D1E591}">
          <p14:sldIdLst>
            <p14:sldId id="527"/>
            <p14:sldId id="524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A"/>
    <a:srgbClr val="5E2750"/>
    <a:srgbClr val="EB9700"/>
    <a:srgbClr val="FECB00"/>
    <a:srgbClr val="A8B400"/>
    <a:srgbClr val="007C92"/>
    <a:srgbClr val="9C2AA0"/>
    <a:srgbClr val="54575A"/>
    <a:srgbClr val="EA23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 autoAdjust="0"/>
    <p:restoredTop sz="91433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48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448" y="7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18/02/2020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18/02/2020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Lucy</a:t>
            </a:r>
            <a:r>
              <a:rPr lang="en-GB" dirty="0"/>
              <a:t> the dairy farmer  = typical dairy farmer produces 6kg per cow</a:t>
            </a:r>
            <a:r>
              <a:rPr lang="en-GB" baseline="0" dirty="0"/>
              <a:t> per day. What is needed to double that production?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Training on Animal Husbandry, AI products, Feed &amp; Fodder production and storage for the dry season. Save cost of high energy meal on your dry cows etc.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Access to good semen to improve herd quickly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Access to credit to do these things.</a:t>
            </a:r>
            <a:endParaRPr lang="en-GB" dirty="0"/>
          </a:p>
          <a:p>
            <a:endParaRPr lang="en-GB" dirty="0"/>
          </a:p>
          <a:p>
            <a:r>
              <a:rPr lang="en-GB" dirty="0"/>
              <a:t>Coffee = 3-4kg per tree per year =&gt; We can play a part with Digital</a:t>
            </a:r>
            <a:r>
              <a:rPr lang="en-GB" baseline="0" dirty="0"/>
              <a:t> technology to double that and make coffee farming profitable.</a:t>
            </a:r>
          </a:p>
          <a:p>
            <a:endParaRPr lang="en-GB" dirty="0"/>
          </a:p>
          <a:p>
            <a:r>
              <a:rPr lang="en-GB" b="1" dirty="0" err="1"/>
              <a:t>Padmore</a:t>
            </a:r>
            <a:r>
              <a:rPr lang="en-GB" b="1" dirty="0"/>
              <a:t> </a:t>
            </a:r>
            <a:r>
              <a:rPr lang="en-GB" dirty="0"/>
              <a:t>the cocoa farmer &amp; buyer for PBC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Vodafone Rg" pitchFamily="34" charset="0"/>
              </a:rPr>
              <a:t>2-3 bags per acre on average 		Good = 12 bags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dirty="0">
                <a:latin typeface="Vodafone Rg" pitchFamily="34" charset="0"/>
              </a:rPr>
              <a:t>Access to credit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Vodafone Rg" pitchFamily="34" charset="0"/>
              </a:rPr>
              <a:t>buy inputs - fertiliser and fungicides 	</a:t>
            </a:r>
            <a:r>
              <a:rPr lang="en-GB" sz="1200" dirty="0" err="1">
                <a:latin typeface="Vodafone Rg" pitchFamily="34" charset="0"/>
              </a:rPr>
              <a:t>Cocoaboard</a:t>
            </a:r>
            <a:r>
              <a:rPr lang="en-GB" sz="1200" dirty="0">
                <a:latin typeface="Vodafone Rg" pitchFamily="34" charset="0"/>
              </a:rPr>
              <a:t> does provide these services</a:t>
            </a:r>
            <a:r>
              <a:rPr lang="mr-IN" sz="1200" dirty="0">
                <a:latin typeface="Vodafone Rg" pitchFamily="34" charset="0"/>
              </a:rPr>
              <a:t>…</a:t>
            </a:r>
            <a:r>
              <a:rPr lang="en-US" sz="1200" dirty="0">
                <a:latin typeface="Vodafone Rg" pitchFamily="34" charset="0"/>
              </a:rPr>
              <a:t>but does</a:t>
            </a:r>
            <a:r>
              <a:rPr lang="en-US" sz="1200" baseline="0" dirty="0">
                <a:latin typeface="Vodafone Rg" pitchFamily="34" charset="0"/>
              </a:rPr>
              <a:t> it reach enough farmers </a:t>
            </a:r>
            <a:r>
              <a:rPr lang="mr-IN" sz="1200" baseline="0" dirty="0">
                <a:latin typeface="Vodafone Rg" pitchFamily="34" charset="0"/>
              </a:rPr>
              <a:t>–</a:t>
            </a:r>
            <a:r>
              <a:rPr lang="en-US" sz="1200" baseline="0" dirty="0">
                <a:latin typeface="Vodafone Rg" pitchFamily="34" charset="0"/>
              </a:rPr>
              <a:t> at the right time? </a:t>
            </a:r>
            <a:endParaRPr lang="en-GB" sz="1200" dirty="0">
              <a:latin typeface="Vodafone Rg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latin typeface="Vodafone Rg" pitchFamily="34" charset="0"/>
              </a:rPr>
              <a:t>new variety trees seedlings</a:t>
            </a:r>
          </a:p>
          <a:p>
            <a:endParaRPr lang="en-GB" sz="1200" dirty="0">
              <a:latin typeface="Vodafone Rg" pitchFamily="34" charset="0"/>
            </a:endParaRPr>
          </a:p>
          <a:p>
            <a:r>
              <a:rPr lang="en-GB" sz="1200" dirty="0">
                <a:latin typeface="Vodafone Rg" pitchFamily="34" charset="0"/>
              </a:rPr>
              <a:t>Transport or proximity to Buying Centres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91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</a:t>
            </a:r>
            <a:r>
              <a:rPr lang="en-GB" baseline="0" dirty="0"/>
              <a:t> =&gt; Value is reduce risk and losses</a:t>
            </a:r>
          </a:p>
          <a:p>
            <a:r>
              <a:rPr lang="en-GB" baseline="0" dirty="0"/>
              <a:t>Field workers =&gt; ease workload and paperwork inefficiencies</a:t>
            </a:r>
          </a:p>
          <a:p>
            <a:r>
              <a:rPr lang="en-GB" baseline="0" dirty="0"/>
              <a:t>Farmer =&gt; Access to markets (inputs and off-takers), Info, Finance</a:t>
            </a:r>
          </a:p>
          <a:p>
            <a:endParaRPr lang="en-GB" dirty="0"/>
          </a:p>
          <a:p>
            <a:r>
              <a:rPr lang="en-GB" dirty="0"/>
              <a:t>SA</a:t>
            </a:r>
          </a:p>
          <a:p>
            <a:r>
              <a:rPr lang="en-GB" dirty="0"/>
              <a:t>Zambia</a:t>
            </a:r>
          </a:p>
          <a:p>
            <a:r>
              <a:rPr lang="en-GB" dirty="0"/>
              <a:t>TZ</a:t>
            </a:r>
          </a:p>
          <a:p>
            <a:r>
              <a:rPr lang="en-GB" dirty="0"/>
              <a:t>Nigeria</a:t>
            </a:r>
          </a:p>
          <a:p>
            <a:r>
              <a:rPr lang="en-GB" dirty="0"/>
              <a:t>MZ</a:t>
            </a:r>
          </a:p>
          <a:p>
            <a:r>
              <a:rPr lang="en-GB" dirty="0"/>
              <a:t>KE</a:t>
            </a:r>
          </a:p>
          <a:p>
            <a:r>
              <a:rPr lang="en-GB" dirty="0"/>
              <a:t>Ghana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71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72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92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07F-D0CB-4AC6-9566-046428C59115}" type="datetime3">
              <a:rPr lang="en-US" smtClean="0"/>
              <a:t>18 February 2020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5" y="873457"/>
            <a:ext cx="8642350" cy="36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18 February 2020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79950" y="873125"/>
            <a:ext cx="4213225" cy="3603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18 February 2020</a:t>
            </a:fld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679950" y="876300"/>
            <a:ext cx="4213225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961" y="833075"/>
            <a:ext cx="2750855" cy="3737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4" y="2457450"/>
            <a:ext cx="3284017" cy="9906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2400"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t>18 February 2020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60875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47342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18 February 2020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Speechm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205" y="819062"/>
            <a:ext cx="2258446" cy="3042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18 February 2020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Speech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805" y="819106"/>
            <a:ext cx="2258413" cy="30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18 February 2020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4144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5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18 February 2020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6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18 February 2020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6923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0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4x3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t>18 February 2020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5" y="266399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16x9 video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t>18 February 2020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16x9 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full frame 16x9 video</a:t>
            </a:r>
          </a:p>
        </p:txBody>
      </p:sp>
    </p:spTree>
    <p:extLst>
      <p:ext uri="{BB962C8B-B14F-4D97-AF65-F5344CB8AC3E}">
        <p14:creationId xmlns:p14="http://schemas.microsoft.com/office/powerpoint/2010/main" val="1216117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653"/>
            <a:ext cx="7810718" cy="3577660"/>
          </a:xfrm>
        </p:spPr>
        <p:txBody>
          <a:bodyPr rtlCol="0">
            <a:noAutofit/>
          </a:bodyPr>
          <a:lstStyle>
            <a:lvl1pPr>
              <a:defRPr lang="en-US" dirty="0" smtClean="0">
                <a:uFillTx/>
              </a:defRPr>
            </a:lvl1pPr>
            <a:lvl2pPr>
              <a:defRPr lang="en-US" dirty="0" smtClean="0">
                <a:uFillTx/>
              </a:defRPr>
            </a:lvl2pPr>
            <a:lvl3pPr>
              <a:defRPr lang="en-US" dirty="0" smtClean="0">
                <a:uFillTx/>
              </a:defRPr>
            </a:lvl3pPr>
            <a:lvl4pPr marL="809605" indent="0">
              <a:buNone/>
              <a:defRPr>
                <a:uFillTx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5978"/>
            <a:ext cx="7810716" cy="875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EEE7E-DFD1-4341-91B8-F17AD37EA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Confidentiality Level on title master </a:t>
            </a:r>
          </a:p>
        </p:txBody>
      </p:sp>
    </p:spTree>
    <p:extLst>
      <p:ext uri="{BB962C8B-B14F-4D97-AF65-F5344CB8AC3E}">
        <p14:creationId xmlns:p14="http://schemas.microsoft.com/office/powerpoint/2010/main" val="196390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9967" y="869156"/>
              <a:ext cx="246006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2700"/>
            <a:ext cx="9144000" cy="5454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402" y="739759"/>
            <a:ext cx="2659140" cy="353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6773" y="3157580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694" y="763"/>
            <a:ext cx="9141289" cy="5141975"/>
            <a:chOff x="1694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4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737" y="85963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551" y="848202"/>
            <a:ext cx="2703177" cy="3600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732" y="857294"/>
            <a:ext cx="2678032" cy="357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462" y="861504"/>
            <a:ext cx="2693190" cy="358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4637314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580" y="856209"/>
            <a:ext cx="2678845" cy="3579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8635526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873457"/>
            <a:ext cx="5886450" cy="3603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13136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3395" y="4712099"/>
            <a:ext cx="208788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I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Insert Confidentiality Level in slide footer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12099"/>
            <a:ext cx="213360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800" smtClean="0"/>
            </a:lvl1pPr>
          </a:lstStyle>
          <a:p>
            <a:fld id="{AD47607F-D0CB-4AC6-9566-046428C59115}" type="datetime3">
              <a:rPr lang="en-US" smtClean="0"/>
              <a:pPr/>
              <a:t>18 February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1" r:id="rId3"/>
    <p:sldLayoutId id="2147483733" r:id="rId4"/>
    <p:sldLayoutId id="2147483756" r:id="rId5"/>
    <p:sldLayoutId id="2147483725" r:id="rId6"/>
    <p:sldLayoutId id="2147483726" r:id="rId7"/>
    <p:sldLayoutId id="2147483700" r:id="rId8"/>
    <p:sldLayoutId id="2147483724" r:id="rId9"/>
    <p:sldLayoutId id="2147483650" r:id="rId10"/>
    <p:sldLayoutId id="2147483706" r:id="rId11"/>
    <p:sldLayoutId id="2147483709" r:id="rId12"/>
    <p:sldLayoutId id="2147483659" r:id="rId13"/>
    <p:sldLayoutId id="2147483654" r:id="rId14"/>
    <p:sldLayoutId id="2147483660" r:id="rId15"/>
    <p:sldLayoutId id="2147483675" r:id="rId16"/>
    <p:sldLayoutId id="2147483727" r:id="rId17"/>
    <p:sldLayoutId id="2147483712" r:id="rId18"/>
    <p:sldLayoutId id="2147483713" r:id="rId19"/>
    <p:sldLayoutId id="2147483666" r:id="rId20"/>
    <p:sldLayoutId id="2147483667" r:id="rId21"/>
    <p:sldLayoutId id="2147483708" r:id="rId22"/>
    <p:sldLayoutId id="2147483768" r:id="rId2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38113" indent="-138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347663" indent="-14763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385763" indent="1460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717550" indent="-1508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19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 userDrawn="1">
          <p15:clr>
            <a:srgbClr val="F26B43"/>
          </p15:clr>
        </p15:guide>
        <p15:guide id="3" orient="horz" pos="2820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pos="2812" userDrawn="1">
          <p15:clr>
            <a:srgbClr val="F26B43"/>
          </p15:clr>
        </p15:guide>
        <p15:guide id="6" pos="2948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mezzanineware.com/display/ES/Application+Support+Section" TargetMode="External"/><Relationship Id="rId2" Type="http://schemas.openxmlformats.org/officeDocument/2006/relationships/hyperlink" Target="https://wiki.mezzanineware.com/display/ES/Web+Portal+Support+Section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iki.mezzanineware.com/display/ES/Mobile+Device+Related+Suppor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6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png"/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emf"/><Relationship Id="rId10" Type="http://schemas.openxmlformats.org/officeDocument/2006/relationships/image" Target="../media/image94.jpeg"/><Relationship Id="rId4" Type="http://schemas.openxmlformats.org/officeDocument/2006/relationships/image" Target="../media/image88.png"/><Relationship Id="rId9" Type="http://schemas.openxmlformats.org/officeDocument/2006/relationships/image" Target="../media/image93.jpeg"/><Relationship Id="rId1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emf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3.emf"/><Relationship Id="rId5" Type="http://schemas.openxmlformats.org/officeDocument/2006/relationships/image" Target="../media/image28.emf"/><Relationship Id="rId10" Type="http://schemas.openxmlformats.org/officeDocument/2006/relationships/image" Target="../media/image32.png"/><Relationship Id="rId4" Type="http://schemas.openxmlformats.org/officeDocument/2006/relationships/image" Target="../media/image27.emf"/><Relationship Id="rId9" Type="http://schemas.microsoft.com/office/2007/relationships/hdphoto" Target="../media/hdphoto1.wdp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Connected Farmer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1197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Receipts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8115300" y="7938"/>
            <a:ext cx="1028700" cy="1020762"/>
          </a:xfrm>
          <a:prstGeom prst="star6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obile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370"/>
            <a:ext cx="2552699" cy="4538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00" y="611011"/>
            <a:ext cx="2549526" cy="4532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ular Callout 10"/>
          <p:cNvSpPr/>
          <p:nvPr/>
        </p:nvSpPr>
        <p:spPr>
          <a:xfrm>
            <a:off x="6540276" y="1045714"/>
            <a:ext cx="2603724" cy="2141986"/>
          </a:xfrm>
          <a:prstGeom prst="wedgeRoundRectCallout">
            <a:avLst>
              <a:gd name="adj1" fmla="val -85729"/>
              <a:gd name="adj2" fmla="val 18455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these 3 values once and capture many receipts with these values.</a:t>
            </a:r>
          </a:p>
          <a:p>
            <a:pPr algn="ctr"/>
            <a:r>
              <a:rPr lang="en-US" dirty="0"/>
              <a:t>Once you stop or move you can re-select these values.</a:t>
            </a:r>
          </a:p>
        </p:txBody>
      </p:sp>
      <p:sp>
        <p:nvSpPr>
          <p:cNvPr id="12" name="Donut 11"/>
          <p:cNvSpPr/>
          <p:nvPr/>
        </p:nvSpPr>
        <p:spPr>
          <a:xfrm>
            <a:off x="92249" y="3937000"/>
            <a:ext cx="2221325" cy="736600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4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8115300" y="7938"/>
            <a:ext cx="1028700" cy="1020762"/>
          </a:xfrm>
          <a:prstGeom prst="star6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obile users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522" y="4188529"/>
            <a:ext cx="2314576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884" y="1028700"/>
            <a:ext cx="2288315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522" y="774700"/>
            <a:ext cx="2314575" cy="340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5" y="775976"/>
            <a:ext cx="2455343" cy="4365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5501336" y="257968"/>
            <a:ext cx="2603724" cy="1456531"/>
          </a:xfrm>
          <a:prstGeom prst="wedgeRoundRectCallout">
            <a:avLst>
              <a:gd name="adj1" fmla="val 37187"/>
              <a:gd name="adj2" fmla="val 115902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you capture many receipts for the </a:t>
            </a:r>
            <a:r>
              <a:rPr lang="en-US"/>
              <a:t>same crop at the same Buying Centre, tap on Yes here.</a:t>
            </a:r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2171700" y="1993900"/>
            <a:ext cx="5156200" cy="1511300"/>
          </a:xfrm>
          <a:prstGeom prst="curvedConnector3">
            <a:avLst>
              <a:gd name="adj1" fmla="val 899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Receipts #2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73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1600200"/>
            <a:ext cx="2971800" cy="3535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46"/>
          <a:stretch/>
        </p:blipFill>
        <p:spPr>
          <a:xfrm>
            <a:off x="3249315" y="1548605"/>
            <a:ext cx="2783186" cy="3565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562" y="1054100"/>
            <a:ext cx="2357438" cy="2620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519758" y="899319"/>
            <a:ext cx="2603724" cy="1033462"/>
          </a:xfrm>
          <a:prstGeom prst="wedgeRoundRectCallout">
            <a:avLst>
              <a:gd name="adj1" fmla="val -2810"/>
              <a:gd name="adj2" fmla="val 114366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you see this blue band at the top tap the </a:t>
            </a:r>
            <a:r>
              <a:rPr lang="en-US"/>
              <a:t>“Update”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23482" y="2046117"/>
            <a:ext cx="3074118" cy="1255883"/>
          </a:xfrm>
          <a:prstGeom prst="wedgeRoundRectCallout">
            <a:avLst>
              <a:gd name="adj1" fmla="val -4252"/>
              <a:gd name="adj2" fmla="val -78853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you do farmer registration on the farm – switch your </a:t>
            </a:r>
            <a:r>
              <a:rPr lang="en-US"/>
              <a:t>”Location” on to capture the farm GPS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19700" y="-12985"/>
            <a:ext cx="3924299" cy="1206785"/>
          </a:xfrm>
          <a:prstGeom prst="wedgeRoundRectCallout">
            <a:avLst>
              <a:gd name="adj1" fmla="val 6972"/>
              <a:gd name="adj2" fmla="val 77061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phone has different date selections. </a:t>
            </a:r>
          </a:p>
          <a:p>
            <a:pPr algn="ctr"/>
            <a:r>
              <a:rPr lang="en-US" dirty="0"/>
              <a:t>Tap on the ^ </a:t>
            </a:r>
          </a:p>
          <a:p>
            <a:pPr algn="ctr"/>
            <a:r>
              <a:rPr lang="en-US" dirty="0"/>
              <a:t> OR the middle to enter the date or year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General mobile app use tips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233" y="2942114"/>
            <a:ext cx="2381765" cy="2191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972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Web Users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940"/>
            <a:ext cx="7886700" cy="4294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nut 4"/>
          <p:cNvSpPr/>
          <p:nvPr/>
        </p:nvSpPr>
        <p:spPr>
          <a:xfrm>
            <a:off x="554365" y="771013"/>
            <a:ext cx="2221325" cy="736600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09281" y="1257201"/>
            <a:ext cx="2626564" cy="2911675"/>
          </a:xfrm>
          <a:prstGeom prst="wedgeRoundRectCallout">
            <a:avLst>
              <a:gd name="adj1" fmla="val -77645"/>
              <a:gd name="adj2" fmla="val -11393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You will receive a SMS with a Helium password</a:t>
            </a:r>
          </a:p>
          <a:p>
            <a:pPr marL="342900" indent="-342900" algn="ctr">
              <a:buAutoNum type="arabicPeriod"/>
            </a:pPr>
            <a:r>
              <a:rPr lang="en-US" dirty="0"/>
              <a:t>Use this to log in the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</a:p>
          <a:p>
            <a:pPr marL="342900" indent="-342900" algn="ctr">
              <a:buAutoNum type="arabicPeriod"/>
            </a:pPr>
            <a:r>
              <a:rPr lang="en-US" dirty="0"/>
              <a:t>Change your password to something personal you will remember.</a:t>
            </a:r>
          </a:p>
        </p:txBody>
      </p:sp>
    </p:spTree>
    <p:extLst>
      <p:ext uri="{BB962C8B-B14F-4D97-AF65-F5344CB8AC3E}">
        <p14:creationId xmlns:p14="http://schemas.microsoft.com/office/powerpoint/2010/main" val="61132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9891"/>
            <a:ext cx="7354529" cy="4615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Main web menu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882390" y="529615"/>
            <a:ext cx="2603724" cy="1033462"/>
          </a:xfrm>
          <a:prstGeom prst="wedgeRoundRectCallout">
            <a:avLst>
              <a:gd name="adj1" fmla="val -77579"/>
              <a:gd name="adj2" fmla="val 43963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User Role will determine the access to the menu items below.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38140" y="3422935"/>
            <a:ext cx="1659305" cy="480471"/>
          </a:xfrm>
          <a:prstGeom prst="wedgeRoundRectCallout">
            <a:avLst>
              <a:gd name="adj1" fmla="val -133621"/>
              <a:gd name="adj2" fmla="val 18819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Seasons are used </a:t>
            </a:r>
            <a:r>
              <a:rPr lang="en-US" sz="1200"/>
              <a:t>for receipts &amp; farmer </a:t>
            </a:r>
            <a:r>
              <a:rPr lang="en-US" sz="1200" dirty="0"/>
              <a:t>recruit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938139" y="3975926"/>
            <a:ext cx="1659305" cy="480471"/>
          </a:xfrm>
          <a:prstGeom prst="wedgeRoundRectCallout">
            <a:avLst>
              <a:gd name="adj1" fmla="val -141917"/>
              <a:gd name="adj2" fmla="val -40526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Invite new web &amp; mobile users here</a:t>
            </a:r>
            <a:endParaRPr lang="en-US" sz="1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938138" y="2674374"/>
            <a:ext cx="1659306" cy="632959"/>
          </a:xfrm>
          <a:prstGeom prst="wedgeRoundRectCallout">
            <a:avLst>
              <a:gd name="adj1" fmla="val -138361"/>
              <a:gd name="adj2" fmla="val 83094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Add more Towns, Municipalities here if they are missing</a:t>
            </a:r>
          </a:p>
        </p:txBody>
      </p:sp>
    </p:spTree>
    <p:extLst>
      <p:ext uri="{BB962C8B-B14F-4D97-AF65-F5344CB8AC3E}">
        <p14:creationId xmlns:p14="http://schemas.microsoft.com/office/powerpoint/2010/main" val="109043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13" y="0"/>
            <a:ext cx="4994786" cy="1661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" y="1942714"/>
            <a:ext cx="5302889" cy="3200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3253" y="-12987"/>
            <a:ext cx="4055960" cy="19557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Set up of new </a:t>
            </a:r>
            <a:r>
              <a:rPr lang="en-GB" sz="2800" b="1" dirty="0" err="1">
                <a:solidFill>
                  <a:schemeClr val="accent1"/>
                </a:solidFill>
                <a:cs typeface="Calibri"/>
              </a:rPr>
              <a:t>Agrisuite</a:t>
            </a:r>
            <a:r>
              <a:rPr lang="en-GB" sz="2800" b="1" dirty="0">
                <a:solidFill>
                  <a:schemeClr val="accent1"/>
                </a:solidFill>
                <a:cs typeface="Calibri"/>
              </a:rPr>
              <a:t> Plus users: </a:t>
            </a: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accent1"/>
                </a:solidFill>
                <a:cs typeface="Calibri"/>
              </a:rPr>
              <a:t>Manage Enterprise Groups</a:t>
            </a:r>
          </a:p>
          <a:p>
            <a:pPr marL="514350" indent="-514350">
              <a:buAutoNum type="arabicPeriod"/>
            </a:pPr>
            <a:r>
              <a:rPr lang="en-GB" sz="2000" b="1" dirty="0">
                <a:solidFill>
                  <a:schemeClr val="accent1"/>
                </a:solidFill>
                <a:cs typeface="Calibri"/>
              </a:rPr>
              <a:t>Enrol on mobile app</a:t>
            </a: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4434351" y="1258528"/>
            <a:ext cx="1946785" cy="16813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583369" y="2011079"/>
            <a:ext cx="2980527" cy="2049644"/>
          </a:xfrm>
          <a:prstGeom prst="wedgeRoundRectCallout">
            <a:avLst>
              <a:gd name="adj1" fmla="val -72631"/>
              <a:gd name="adj2" fmla="val 13262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  <a:cs typeface="Calibri"/>
              </a:rPr>
              <a:t>After inviting a new user, the Master Admin must assign this user to your group in order to get access to the </a:t>
            </a:r>
            <a:r>
              <a:rPr lang="en-ZA" dirty="0" err="1">
                <a:solidFill>
                  <a:schemeClr val="bg1"/>
                </a:solidFill>
                <a:cs typeface="Calibri"/>
              </a:rPr>
              <a:t>AgriSuite</a:t>
            </a:r>
            <a:r>
              <a:rPr lang="en-ZA" dirty="0">
                <a:solidFill>
                  <a:schemeClr val="bg1"/>
                </a:solidFill>
                <a:cs typeface="Calibri"/>
              </a:rPr>
              <a:t> Plus mobile app. </a:t>
            </a:r>
          </a:p>
          <a:p>
            <a:r>
              <a:rPr lang="en-ZA" dirty="0">
                <a:solidFill>
                  <a:schemeClr val="bg1"/>
                </a:solidFill>
                <a:cs typeface="Calibri"/>
              </a:rPr>
              <a:t>Allow 2-3 minutes for the new user record to sync.</a:t>
            </a:r>
          </a:p>
        </p:txBody>
      </p:sp>
    </p:spTree>
    <p:extLst>
      <p:ext uri="{BB962C8B-B14F-4D97-AF65-F5344CB8AC3E}">
        <p14:creationId xmlns:p14="http://schemas.microsoft.com/office/powerpoint/2010/main" val="128134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52" y="-12987"/>
            <a:ext cx="4999857" cy="5156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accent1"/>
                </a:solidFill>
                <a:cs typeface="Calibri"/>
              </a:rPr>
              <a:t>Set up of new </a:t>
            </a:r>
            <a:r>
              <a:rPr lang="en-GB" sz="2000" b="1" dirty="0" err="1">
                <a:solidFill>
                  <a:schemeClr val="accent1"/>
                </a:solidFill>
                <a:cs typeface="Calibri"/>
              </a:rPr>
              <a:t>Agrisuite</a:t>
            </a:r>
            <a:r>
              <a:rPr lang="en-GB" sz="2000" b="1" dirty="0">
                <a:solidFill>
                  <a:schemeClr val="accent1"/>
                </a:solidFill>
                <a:cs typeface="Calibri"/>
              </a:rPr>
              <a:t> Plus users: </a:t>
            </a:r>
          </a:p>
          <a:p>
            <a:pPr marL="514350" indent="-514350">
              <a:buAutoNum type="arabicPeriod"/>
            </a:pPr>
            <a:r>
              <a:rPr lang="en-GB" sz="2000" b="1" dirty="0">
                <a:solidFill>
                  <a:schemeClr val="accent1"/>
                </a:solidFill>
                <a:cs typeface="Calibri"/>
              </a:rPr>
              <a:t>Manage Enterprise Groups</a:t>
            </a:r>
          </a:p>
          <a:p>
            <a:pPr marL="514350" indent="-514350">
              <a:buAutoNum type="arabicPeriod"/>
            </a:pPr>
            <a:endParaRPr lang="en-GB" sz="2000" b="1" dirty="0">
              <a:solidFill>
                <a:schemeClr val="accent1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solidFill>
                  <a:schemeClr val="accent1"/>
                </a:solidFill>
                <a:cs typeface="Calibri"/>
              </a:rPr>
              <a:t>Enrol on mobile app</a:t>
            </a:r>
          </a:p>
          <a:p>
            <a:pPr marL="514350" indent="-514350">
              <a:buAutoNum type="arabicPeriod"/>
            </a:pPr>
            <a:endParaRPr lang="en-GB" sz="2800" b="1" dirty="0">
              <a:solidFill>
                <a:schemeClr val="accent1"/>
              </a:solidFill>
              <a:cs typeface="Calibri"/>
            </a:endParaRPr>
          </a:p>
          <a:p>
            <a:r>
              <a:rPr lang="en-GB" sz="2000" dirty="0">
                <a:latin typeface="+mn-lt"/>
                <a:cs typeface="Calibri"/>
              </a:rPr>
              <a:t>- Download </a:t>
            </a:r>
            <a:r>
              <a:rPr lang="en-GB" sz="2000" dirty="0" err="1">
                <a:latin typeface="+mn-lt"/>
                <a:cs typeface="Calibri"/>
              </a:rPr>
              <a:t>Agrisuite</a:t>
            </a:r>
            <a:r>
              <a:rPr lang="en-GB" sz="2000" dirty="0">
                <a:latin typeface="+mn-lt"/>
                <a:cs typeface="Calibri"/>
              </a:rPr>
              <a:t> Plus from the play store</a:t>
            </a:r>
          </a:p>
          <a:p>
            <a:r>
              <a:rPr lang="en-GB" sz="2000" dirty="0">
                <a:latin typeface="+mn-lt"/>
                <a:cs typeface="Calibri"/>
              </a:rPr>
              <a:t>- Install and open the app. </a:t>
            </a:r>
          </a:p>
          <a:p>
            <a:r>
              <a:rPr lang="en-GB" sz="2000" dirty="0">
                <a:latin typeface="+mn-lt"/>
                <a:cs typeface="Calibri"/>
              </a:rPr>
              <a:t>- Click Continue to get to this screen.</a:t>
            </a:r>
          </a:p>
          <a:p>
            <a:r>
              <a:rPr lang="en-GB" sz="2000" dirty="0">
                <a:latin typeface="+mn-lt"/>
                <a:cs typeface="Calibri"/>
              </a:rPr>
              <a:t>- Your phone must be able to send 1 SMS (</a:t>
            </a:r>
            <a:r>
              <a:rPr lang="en-GB" sz="2000" dirty="0" err="1">
                <a:latin typeface="+mn-lt"/>
                <a:cs typeface="Calibri"/>
              </a:rPr>
              <a:t>ie</a:t>
            </a:r>
            <a:r>
              <a:rPr lang="en-GB" sz="2000" dirty="0">
                <a:latin typeface="+mn-lt"/>
                <a:cs typeface="Calibri"/>
              </a:rPr>
              <a:t> you need some airtime for this set up)</a:t>
            </a:r>
          </a:p>
          <a:p>
            <a:r>
              <a:rPr lang="en-GB" sz="2000" dirty="0">
                <a:latin typeface="+mn-lt"/>
                <a:cs typeface="Calibri"/>
              </a:rPr>
              <a:t>- Type in the pin code received via return SMS</a:t>
            </a:r>
          </a:p>
          <a:p>
            <a:r>
              <a:rPr lang="en-GB" sz="1800" dirty="0">
                <a:cs typeface="Calibri"/>
              </a:rPr>
              <a:t>- Read the “End User License Agreement” (EULA) and accept in the bottom.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84" y="988029"/>
            <a:ext cx="1906062" cy="3388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09" y="992534"/>
            <a:ext cx="1903528" cy="3384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01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accent1"/>
                </a:solidFill>
                <a:cs typeface="Calibri"/>
              </a:rPr>
              <a:t>Messaging #1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2" y="529615"/>
            <a:ext cx="5319252" cy="21142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82" y="1759975"/>
            <a:ext cx="5775118" cy="3383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7" name="Curved Connector 6"/>
          <p:cNvCxnSpPr/>
          <p:nvPr/>
        </p:nvCxnSpPr>
        <p:spPr>
          <a:xfrm>
            <a:off x="1101213" y="2281084"/>
            <a:ext cx="2979174" cy="1278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163474" y="0"/>
            <a:ext cx="2852050" cy="1759975"/>
          </a:xfrm>
          <a:prstGeom prst="wedgeRoundRectCallout">
            <a:avLst>
              <a:gd name="adj1" fmla="val -56428"/>
              <a:gd name="adj2" fmla="val -30313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  <a:cs typeface="Calibri"/>
              </a:rPr>
              <a:t>Web user #1 selects farmers and types the SMS. </a:t>
            </a:r>
          </a:p>
          <a:p>
            <a:r>
              <a:rPr lang="en-ZA" dirty="0">
                <a:solidFill>
                  <a:schemeClr val="bg1"/>
                </a:solidFill>
                <a:cs typeface="Calibri"/>
              </a:rPr>
              <a:t>Web user #2 must review SMS and approve it. </a:t>
            </a:r>
          </a:p>
          <a:p>
            <a:r>
              <a:rPr lang="en-ZA" dirty="0">
                <a:solidFill>
                  <a:schemeClr val="bg1"/>
                </a:solidFill>
                <a:cs typeface="Calibri"/>
              </a:rPr>
              <a:t>Only then will SMS go to farmers. </a:t>
            </a:r>
          </a:p>
        </p:txBody>
      </p:sp>
    </p:spTree>
    <p:extLst>
      <p:ext uri="{BB962C8B-B14F-4D97-AF65-F5344CB8AC3E}">
        <p14:creationId xmlns:p14="http://schemas.microsoft.com/office/powerpoint/2010/main" val="41265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" y="2308253"/>
            <a:ext cx="9144000" cy="21780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23" y="0"/>
            <a:ext cx="3466025" cy="2244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Donut 3"/>
          <p:cNvSpPr/>
          <p:nvPr/>
        </p:nvSpPr>
        <p:spPr>
          <a:xfrm>
            <a:off x="3040047" y="1852463"/>
            <a:ext cx="1530074" cy="399026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22614" y="1816001"/>
            <a:ext cx="2577403" cy="1179871"/>
          </a:xfrm>
          <a:prstGeom prst="wedgeRoundRectCallout">
            <a:avLst>
              <a:gd name="adj1" fmla="val -92669"/>
              <a:gd name="adj2" fmla="val 82187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>
                <a:solidFill>
                  <a:schemeClr val="bg1"/>
                </a:solidFill>
                <a:cs typeface="Calibri"/>
              </a:rPr>
              <a:t>Web </a:t>
            </a:r>
            <a:r>
              <a:rPr lang="en-ZA" dirty="0">
                <a:solidFill>
                  <a:schemeClr val="bg1"/>
                </a:solidFill>
                <a:cs typeface="Calibri"/>
              </a:rPr>
              <a:t>user #2 must review SMS and approve it. </a:t>
            </a:r>
          </a:p>
          <a:p>
            <a:r>
              <a:rPr lang="en-ZA" dirty="0">
                <a:solidFill>
                  <a:schemeClr val="bg1"/>
                </a:solidFill>
                <a:cs typeface="Calibri"/>
              </a:rPr>
              <a:t>Only then will SMS go to farmers.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Messaging #2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7" name="Donut 6"/>
          <p:cNvSpPr/>
          <p:nvPr/>
        </p:nvSpPr>
        <p:spPr>
          <a:xfrm>
            <a:off x="468912" y="4087304"/>
            <a:ext cx="1530074" cy="399026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78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52" y="-12986"/>
            <a:ext cx="2984245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Web table </a:t>
            </a:r>
            <a:r>
              <a:rPr lang="en-GB" sz="2800" b="1">
                <a:solidFill>
                  <a:schemeClr val="accent1"/>
                </a:solidFill>
                <a:cs typeface="Calibri"/>
              </a:rPr>
              <a:t>= Report 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15"/>
            <a:ext cx="7936493" cy="461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onut 3"/>
          <p:cNvSpPr/>
          <p:nvPr/>
        </p:nvSpPr>
        <p:spPr>
          <a:xfrm>
            <a:off x="5655428" y="1538874"/>
            <a:ext cx="1669604" cy="742209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0" y="4798269"/>
            <a:ext cx="543811" cy="265344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" name="Donut 5"/>
          <p:cNvSpPr/>
          <p:nvPr/>
        </p:nvSpPr>
        <p:spPr>
          <a:xfrm>
            <a:off x="4762" y="1150376"/>
            <a:ext cx="2013888" cy="1317522"/>
          </a:xfrm>
          <a:prstGeom prst="donut">
            <a:avLst>
              <a:gd name="adj" fmla="val 379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 rot="16200000">
            <a:off x="7848442" y="938978"/>
            <a:ext cx="319863" cy="42279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Up Arrow 7"/>
          <p:cNvSpPr/>
          <p:nvPr/>
        </p:nvSpPr>
        <p:spPr>
          <a:xfrm rot="16200000">
            <a:off x="7848443" y="1597738"/>
            <a:ext cx="319863" cy="42279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  <a:latin typeface="Vodafone Rg" pitchFamily="34" charset="0"/>
              </a:rPr>
              <a:t>2</a:t>
            </a:r>
            <a:endParaRPr lang="en-US" sz="1200" b="1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9" name="Up Arrow 8"/>
          <p:cNvSpPr/>
          <p:nvPr/>
        </p:nvSpPr>
        <p:spPr>
          <a:xfrm rot="13469594">
            <a:off x="1108429" y="1060077"/>
            <a:ext cx="319863" cy="42279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3</a:t>
            </a:r>
            <a:endParaRPr lang="en-US" sz="1200" b="1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 rot="16200000">
            <a:off x="7776562" y="1268357"/>
            <a:ext cx="319863" cy="42279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  <a:latin typeface="Vodafone Rg" pitchFamily="34" charset="0"/>
              </a:rPr>
              <a:t>4</a:t>
            </a:r>
            <a:endParaRPr lang="en-US" sz="1200" b="1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 rot="16200000">
            <a:off x="641387" y="4719542"/>
            <a:ext cx="319863" cy="42279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vert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8438" y="72415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53779" y="0"/>
            <a:ext cx="3961745" cy="1008593"/>
          </a:xfrm>
          <a:prstGeom prst="wedgeRoundRectCallout">
            <a:avLst>
              <a:gd name="adj1" fmla="val -45011"/>
              <a:gd name="adj2" fmla="val 49625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  <a:cs typeface="Calibri"/>
              </a:rPr>
              <a:t>You can use the [+] as an advanced search on any web table to select a subset of data and click the CSV </a:t>
            </a:r>
            <a:r>
              <a:rPr lang="en-ZA">
                <a:solidFill>
                  <a:schemeClr val="bg1"/>
                </a:solidFill>
                <a:cs typeface="Calibri"/>
              </a:rPr>
              <a:t>download arrow. </a:t>
            </a:r>
            <a:endParaRPr lang="en-ZA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531959" y="1008592"/>
            <a:ext cx="2229887" cy="889033"/>
          </a:xfrm>
          <a:prstGeom prst="wedgeRoundRectCallout">
            <a:avLst>
              <a:gd name="adj1" fmla="val -38274"/>
              <a:gd name="adj2" fmla="val 87533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chemeClr val="bg1"/>
                </a:solidFill>
                <a:cs typeface="Calibri"/>
              </a:rPr>
              <a:t>Click on the header to sort by this column</a:t>
            </a:r>
          </a:p>
          <a:p>
            <a:r>
              <a:rPr lang="en-ZA" dirty="0">
                <a:solidFill>
                  <a:schemeClr val="bg1"/>
                </a:solidFill>
                <a:cs typeface="Calibri"/>
              </a:rPr>
              <a:t>(See change in the ^)</a:t>
            </a:r>
          </a:p>
        </p:txBody>
      </p:sp>
    </p:spTree>
    <p:extLst>
      <p:ext uri="{BB962C8B-B14F-4D97-AF65-F5344CB8AC3E}">
        <p14:creationId xmlns:p14="http://schemas.microsoft.com/office/powerpoint/2010/main" val="90458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EEE7E-DFD1-4341-91B8-F17AD37EA94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949"/>
            <a:ext cx="2341275" cy="5186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5944" y="1035577"/>
            <a:ext cx="5139160" cy="3076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448" y="0"/>
            <a:ext cx="3677560" cy="51391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2420" y="81023"/>
            <a:ext cx="5104436" cy="787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567" y="48940"/>
            <a:ext cx="3517110" cy="8191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 If you </a:t>
            </a:r>
            <a:r>
              <a:rPr lang="en-GB" sz="2400">
                <a:solidFill>
                  <a:srgbClr val="FF0000"/>
                </a:solidFill>
                <a:latin typeface="+mj-lt"/>
              </a:rPr>
              <a:t>had breakfast today</a:t>
            </a:r>
            <a:r>
              <a:rPr lang="mr-IN" sz="2400" dirty="0">
                <a:solidFill>
                  <a:srgbClr val="FF0000"/>
                </a:solidFill>
                <a:latin typeface="+mj-lt"/>
              </a:rPr>
              <a:t>…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Thank these farmers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Pre-configured Reports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996"/>
            <a:ext cx="5491561" cy="3391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16" y="-12986"/>
            <a:ext cx="5329084" cy="23577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Curved Connector 4"/>
          <p:cNvCxnSpPr/>
          <p:nvPr/>
        </p:nvCxnSpPr>
        <p:spPr>
          <a:xfrm rot="10800000" flipV="1">
            <a:off x="2379407" y="1533832"/>
            <a:ext cx="2448235" cy="81093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nut 7"/>
          <p:cNvSpPr/>
          <p:nvPr/>
        </p:nvSpPr>
        <p:spPr>
          <a:xfrm>
            <a:off x="432620" y="4878156"/>
            <a:ext cx="543811" cy="265344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44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Support process &amp; External Support pages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1767" y="3736257"/>
            <a:ext cx="2910349" cy="1406013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GB" sz="2400" dirty="0">
                <a:hlinkClick r:id="rId2"/>
              </a:rPr>
              <a:t>Web page support</a:t>
            </a:r>
            <a:endParaRPr lang="en-GB" sz="2400" dirty="0"/>
          </a:p>
          <a:p>
            <a:r>
              <a:rPr lang="en-GB" sz="2400" dirty="0">
                <a:hlinkClick r:id="rId3"/>
              </a:rPr>
              <a:t>Mobile app support </a:t>
            </a:r>
            <a:endParaRPr lang="en-GB" sz="2400" dirty="0"/>
          </a:p>
          <a:p>
            <a:r>
              <a:rPr lang="en-GB" sz="2400" dirty="0">
                <a:hlinkClick r:id="rId4"/>
              </a:rPr>
              <a:t>Device support 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5638" y="629264"/>
            <a:ext cx="8111614" cy="3106993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23" y="737419"/>
            <a:ext cx="5437238" cy="82591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110" y="3441290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252" y="629263"/>
            <a:ext cx="8753233" cy="3618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latin typeface="Vodafone Rg" pitchFamily="34" charset="0"/>
              </a:rPr>
              <a:t>1</a:t>
            </a:r>
            <a:r>
              <a:rPr lang="en-GB" sz="2000" baseline="30000" dirty="0">
                <a:latin typeface="Vodafone Rg" pitchFamily="34" charset="0"/>
              </a:rPr>
              <a:t>st</a:t>
            </a:r>
            <a:r>
              <a:rPr lang="en-GB" sz="2000" dirty="0">
                <a:latin typeface="Vodafone Rg" pitchFamily="34" charset="0"/>
              </a:rPr>
              <a:t> Line Support:</a:t>
            </a:r>
          </a:p>
          <a:p>
            <a:pPr algn="l"/>
            <a:r>
              <a:rPr lang="en-GB" sz="2000" dirty="0">
                <a:latin typeface="Vodafone Rg" pitchFamily="34" charset="0"/>
              </a:rPr>
              <a:t>When users and farmers needs support or re-training, this is provided by the Customer support / IT person or manager.</a:t>
            </a:r>
          </a:p>
          <a:p>
            <a:pPr algn="l"/>
            <a:r>
              <a:rPr lang="en-GB" sz="2000" dirty="0">
                <a:latin typeface="Vodafone Rg" pitchFamily="34" charset="0"/>
              </a:rPr>
              <a:t>2</a:t>
            </a:r>
            <a:r>
              <a:rPr lang="en-GB" sz="2000" baseline="30000" dirty="0">
                <a:latin typeface="Vodafone Rg" pitchFamily="34" charset="0"/>
              </a:rPr>
              <a:t>nd</a:t>
            </a:r>
            <a:r>
              <a:rPr lang="en-GB" sz="2000" dirty="0">
                <a:latin typeface="Vodafone Rg" pitchFamily="34" charset="0"/>
              </a:rPr>
              <a:t> Line Support:</a:t>
            </a:r>
          </a:p>
          <a:p>
            <a:pPr algn="l"/>
            <a:r>
              <a:rPr lang="en-GB" sz="2000" dirty="0">
                <a:latin typeface="Vodafone Rg" pitchFamily="34" charset="0"/>
              </a:rPr>
              <a:t>Connectivity, app or software faults must be logged through the correct channels with sufficient detail about the user and the issue.</a:t>
            </a:r>
          </a:p>
          <a:p>
            <a:pPr algn="l"/>
            <a:r>
              <a:rPr lang="en-GB" sz="2000" dirty="0">
                <a:latin typeface="Vodafone Rg" pitchFamily="34" charset="0"/>
              </a:rPr>
              <a:t>3</a:t>
            </a:r>
            <a:r>
              <a:rPr lang="en-GB" sz="2000" baseline="30000" dirty="0">
                <a:latin typeface="Vodafone Rg" pitchFamily="34" charset="0"/>
              </a:rPr>
              <a:t>rd</a:t>
            </a:r>
            <a:r>
              <a:rPr lang="en-GB" sz="2000" dirty="0">
                <a:latin typeface="Vodafone Rg" pitchFamily="34" charset="0"/>
              </a:rPr>
              <a:t> Line Support: </a:t>
            </a:r>
          </a:p>
          <a:p>
            <a:pPr marL="342900" indent="-342900" algn="l">
              <a:buFontTx/>
              <a:buChar char="-"/>
            </a:pPr>
            <a:r>
              <a:rPr lang="en-GB" sz="2000" dirty="0">
                <a:latin typeface="Vodafone Rg" pitchFamily="34" charset="0"/>
              </a:rPr>
              <a:t>Connectivity or Vodacom sim issues of mobile app users: dial 1940</a:t>
            </a:r>
          </a:p>
          <a:p>
            <a:pPr marL="342900" indent="-342900" algn="l">
              <a:buFontTx/>
              <a:buChar char="-"/>
            </a:pPr>
            <a:r>
              <a:rPr lang="en-GB" sz="2000" dirty="0">
                <a:latin typeface="Vodafone Rg" pitchFamily="34" charset="0"/>
              </a:rPr>
              <a:t>Connected Farmer app / software issues: Mezzanine Support desk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GB" sz="2000" dirty="0">
                <a:latin typeface="Vodafone Rg" pitchFamily="34" charset="0"/>
              </a:rPr>
              <a:t>021 880 2222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GB" sz="2000" dirty="0" err="1">
                <a:latin typeface="Vodafone Rg" pitchFamily="34" charset="0"/>
              </a:rPr>
              <a:t>support@mezzanineware.com</a:t>
            </a:r>
            <a:endParaRPr lang="en-GB" sz="2000" dirty="0">
              <a:latin typeface="Vodafone Rg" pitchFamily="34" charset="0"/>
            </a:endParaRPr>
          </a:p>
          <a:p>
            <a:pPr marL="342900" indent="-342900" algn="l">
              <a:buFontTx/>
              <a:buChar char="-"/>
            </a:pPr>
            <a:endParaRPr lang="en-GB" sz="2000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1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118" y="3013201"/>
            <a:ext cx="1595693" cy="1093577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 Thank You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Siyabonga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Enkosi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0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Digifarm</a:t>
            </a:r>
            <a:r>
              <a:rPr lang="en-GB" dirty="0"/>
              <a:t>: Consumer software services to farmers in Kenya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722478"/>
            <a:ext cx="8939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chemeClr val="accent1"/>
              </a:buClr>
              <a:buFont typeface="Arial" charset="0"/>
              <a:buChar char="•"/>
            </a:pPr>
            <a:r>
              <a:rPr lang="en-GB" dirty="0">
                <a:latin typeface="Vodafone Rg" pitchFamily="34" charset="0"/>
                <a:ea typeface="+mj-ea"/>
                <a:cs typeface="+mj-cs"/>
              </a:rPr>
              <a:t>Services to farmers via feature phone includes:</a:t>
            </a:r>
          </a:p>
          <a:p>
            <a:pPr marL="600075" lvl="1" indent="-257175">
              <a:buClr>
                <a:schemeClr val="accent1"/>
              </a:buClr>
              <a:buFont typeface="Arial" charset="0"/>
              <a:buChar char="•"/>
            </a:pPr>
            <a:r>
              <a:rPr lang="en-GB" sz="1400" dirty="0">
                <a:latin typeface="Vodafone Rg" pitchFamily="34" charset="0"/>
                <a:ea typeface="+mj-ea"/>
                <a:cs typeface="+mj-cs"/>
              </a:rPr>
              <a:t>Content on Agriculture production best practice</a:t>
            </a:r>
          </a:p>
          <a:p>
            <a:pPr marL="600075" lvl="1" indent="-257175">
              <a:buClr>
                <a:schemeClr val="accent1"/>
              </a:buClr>
              <a:buFont typeface="Arial" charset="0"/>
              <a:buChar char="•"/>
            </a:pPr>
            <a:r>
              <a:rPr lang="en-GB" sz="1400" dirty="0">
                <a:latin typeface="Vodafone Rg" pitchFamily="34" charset="0"/>
                <a:ea typeface="+mj-ea"/>
                <a:cs typeface="+mj-cs"/>
              </a:rPr>
              <a:t>Access to credit to buy inputs</a:t>
            </a:r>
          </a:p>
          <a:p>
            <a:pPr marL="600075" lvl="1" indent="-257175">
              <a:buClr>
                <a:schemeClr val="accent1"/>
              </a:buClr>
              <a:buFont typeface="Arial" charset="0"/>
              <a:buChar char="•"/>
            </a:pPr>
            <a:r>
              <a:rPr lang="en-GB" sz="1400" dirty="0">
                <a:latin typeface="Vodafone Rg" pitchFamily="34" charset="0"/>
                <a:ea typeface="+mj-ea"/>
                <a:cs typeface="+mj-cs"/>
              </a:rPr>
              <a:t>Access to inputs from participating </a:t>
            </a:r>
            <a:r>
              <a:rPr lang="en-GB" sz="1400" dirty="0" err="1">
                <a:latin typeface="Vodafone Rg" pitchFamily="34" charset="0"/>
                <a:ea typeface="+mj-ea"/>
                <a:cs typeface="+mj-cs"/>
              </a:rPr>
              <a:t>iProcure</a:t>
            </a:r>
            <a:r>
              <a:rPr lang="en-GB" sz="1400" dirty="0">
                <a:latin typeface="Vodafone Rg" pitchFamily="34" charset="0"/>
                <a:ea typeface="+mj-ea"/>
                <a:cs typeface="+mj-cs"/>
              </a:rPr>
              <a:t> shops across the counties where </a:t>
            </a:r>
            <a:r>
              <a:rPr lang="en-GB" sz="1400" dirty="0" err="1">
                <a:latin typeface="Vodafone Rg" pitchFamily="34" charset="0"/>
                <a:ea typeface="+mj-ea"/>
                <a:cs typeface="+mj-cs"/>
              </a:rPr>
              <a:t>Digifarm</a:t>
            </a:r>
            <a:r>
              <a:rPr lang="en-GB" sz="1400" dirty="0">
                <a:latin typeface="Vodafone Rg" pitchFamily="34" charset="0"/>
                <a:ea typeface="+mj-ea"/>
                <a:cs typeface="+mj-cs"/>
              </a:rPr>
              <a:t> has been rolled out</a:t>
            </a:r>
          </a:p>
          <a:p>
            <a:pPr marL="257175" indent="-257175">
              <a:buClr>
                <a:schemeClr val="accent1"/>
              </a:buClr>
              <a:buFont typeface="Arial" charset="0"/>
              <a:buChar char="•"/>
            </a:pPr>
            <a:r>
              <a:rPr lang="en-GB" dirty="0">
                <a:latin typeface="Vodafone Rg" pitchFamily="34" charset="0"/>
                <a:ea typeface="+mj-ea"/>
                <a:cs typeface="+mj-cs"/>
              </a:rPr>
              <a:t>More than 750 000 farmers registered as </a:t>
            </a:r>
            <a:r>
              <a:rPr lang="en-GB" dirty="0" err="1">
                <a:latin typeface="Vodafone Rg" pitchFamily="34" charset="0"/>
                <a:ea typeface="+mj-ea"/>
                <a:cs typeface="+mj-cs"/>
              </a:rPr>
              <a:t>Digifarmers</a:t>
            </a:r>
            <a:r>
              <a:rPr lang="en-GB" dirty="0">
                <a:latin typeface="Vodafone Rg" pitchFamily="34" charset="0"/>
                <a:ea typeface="+mj-ea"/>
                <a:cs typeface="+mj-cs"/>
              </a:rPr>
              <a:t> </a:t>
            </a:r>
          </a:p>
          <a:p>
            <a:pPr marL="257175" indent="-257175">
              <a:buClr>
                <a:schemeClr val="accent1"/>
              </a:buClr>
              <a:buFont typeface="Arial" charset="0"/>
              <a:buChar char="•"/>
            </a:pPr>
            <a:r>
              <a:rPr lang="en-GB" dirty="0">
                <a:latin typeface="Vodafone Rg" pitchFamily="34" charset="0"/>
                <a:ea typeface="+mj-ea"/>
                <a:cs typeface="+mj-cs"/>
              </a:rPr>
              <a:t>Total loan value redeemed by 4 500 loan transactions in the last 4 months: </a:t>
            </a:r>
            <a:r>
              <a:rPr lang="en-GB" dirty="0" err="1">
                <a:latin typeface="Vodafone Rg" pitchFamily="34" charset="0"/>
                <a:ea typeface="+mj-ea"/>
                <a:cs typeface="+mj-cs"/>
              </a:rPr>
              <a:t>Ksh</a:t>
            </a:r>
            <a:r>
              <a:rPr lang="en-GB" dirty="0">
                <a:latin typeface="Vodafone Rg" pitchFamily="34" charset="0"/>
                <a:ea typeface="+mj-ea"/>
                <a:cs typeface="+mj-cs"/>
              </a:rPr>
              <a:t> 6.4m ($64 000)</a:t>
            </a:r>
          </a:p>
          <a:p>
            <a:pPr marL="257175" indent="-257175">
              <a:buClr>
                <a:schemeClr val="accent1"/>
              </a:buClr>
              <a:buFont typeface="Arial" charset="0"/>
              <a:buChar char="•"/>
            </a:pPr>
            <a:r>
              <a:rPr lang="en-GB" dirty="0">
                <a:latin typeface="Vodafone Rg" pitchFamily="34" charset="0"/>
                <a:ea typeface="+mj-ea"/>
                <a:cs typeface="+mj-cs"/>
              </a:rPr>
              <a:t>Phase 3 in design stage to on-board more services and information to farmers</a:t>
            </a:r>
          </a:p>
          <a:p>
            <a:pPr marL="257175" indent="-257175">
              <a:buClr>
                <a:schemeClr val="accent1"/>
              </a:buClr>
              <a:buFont typeface="Arial" charset="0"/>
              <a:buChar char="•"/>
            </a:pPr>
            <a:endParaRPr lang="en-GB" sz="1500" dirty="0">
              <a:latin typeface="Vodafone Rg" pitchFamily="34" charset="0"/>
              <a:ea typeface="+mj-ea"/>
              <a:cs typeface="+mj-cs"/>
            </a:endParaRPr>
          </a:p>
          <a:p>
            <a:pPr marL="600075" lvl="1" indent="-257175">
              <a:buClr>
                <a:schemeClr val="accent1"/>
              </a:buClr>
              <a:buFont typeface="Arial" charset="0"/>
              <a:buChar char="•"/>
            </a:pPr>
            <a:endParaRPr lang="en-GB" sz="1500" dirty="0">
              <a:latin typeface="Vodafone Rg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669656" y="2577454"/>
            <a:ext cx="3776510" cy="2566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33785" y="2740878"/>
            <a:ext cx="3202089" cy="2402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25" y="484371"/>
            <a:ext cx="2495550" cy="8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8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GB" dirty="0"/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pPr/>
              <a:t>18 February 2020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4852117" cy="667479"/>
          </a:xfrm>
        </p:spPr>
        <p:txBody>
          <a:bodyPr/>
          <a:lstStyle/>
          <a:p>
            <a:r>
              <a:rPr lang="en-GB" dirty="0" err="1"/>
              <a:t>eVoucher</a:t>
            </a:r>
            <a:r>
              <a:rPr lang="en-GB" dirty="0"/>
              <a:t> Solution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852117" cy="3603625"/>
          </a:xfrm>
        </p:spPr>
        <p:txBody>
          <a:bodyPr/>
          <a:lstStyle/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8183033" y="6282799"/>
            <a:ext cx="2844800" cy="3185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I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8EC4B5-C5C0-4868-8B1B-C1C1A69B394D}" type="datetime3">
              <a:rPr lang="en-US" smtClean="0"/>
              <a:pPr/>
              <a:t>18 February 2020</a:t>
            </a:fld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" y="630560"/>
            <a:ext cx="5373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GB" dirty="0">
                <a:latin typeface="Vodafone Rg" pitchFamily="34" charset="0"/>
                <a:ea typeface="+mj-ea"/>
                <a:cs typeface="+mj-cs"/>
              </a:rPr>
              <a:t>Access to quality inputs </a:t>
            </a:r>
            <a:r>
              <a:rPr lang="mr-IN" dirty="0">
                <a:latin typeface="Vodafone Rg" pitchFamily="34" charset="0"/>
                <a:ea typeface="+mj-ea"/>
                <a:cs typeface="+mj-cs"/>
              </a:rPr>
              <a:t>–</a:t>
            </a:r>
            <a:r>
              <a:rPr lang="en-GB" dirty="0">
                <a:latin typeface="Vodafone Rg" pitchFamily="34" charset="0"/>
                <a:ea typeface="+mj-ea"/>
                <a:cs typeface="+mj-cs"/>
              </a:rPr>
              <a:t> when and where it is needed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endParaRPr lang="en-GB" dirty="0">
              <a:latin typeface="Vodafone Rg" pitchFamily="34" charset="0"/>
              <a:ea typeface="+mj-ea"/>
              <a:cs typeface="+mj-cs"/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GB" dirty="0">
                <a:latin typeface="Vodafone Rg" pitchFamily="34" charset="0"/>
                <a:ea typeface="+mj-ea"/>
                <a:cs typeface="+mj-cs"/>
              </a:rPr>
              <a:t>Cashless Value Distribution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GB" dirty="0"/>
              <a:t>“Closed voucher system” enable targeted subsidies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endParaRPr lang="en-GB" dirty="0"/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GB" dirty="0"/>
              <a:t>Stock management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767" y="0"/>
            <a:ext cx="3790233" cy="260420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32419" y="3104500"/>
            <a:ext cx="1357188" cy="1868547"/>
            <a:chOff x="179512" y="1779662"/>
            <a:chExt cx="1357188" cy="1868547"/>
          </a:xfrm>
        </p:grpSpPr>
        <p:sp>
          <p:nvSpPr>
            <p:cNvPr id="26" name="Rounded Rectangle 25"/>
            <p:cNvSpPr/>
            <p:nvPr/>
          </p:nvSpPr>
          <p:spPr>
            <a:xfrm>
              <a:off x="179512" y="1848009"/>
              <a:ext cx="1357188" cy="18002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E6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 rot="10800000">
              <a:off x="251518" y="1923678"/>
              <a:ext cx="1160733" cy="1224136"/>
            </a:xfrm>
            <a:prstGeom prst="round2SameRect">
              <a:avLst/>
            </a:prstGeom>
            <a:solidFill>
              <a:srgbClr val="FFFFFF"/>
            </a:solidFill>
            <a:ln w="28575" cap="flat" cmpd="sng" algn="ctr">
              <a:solidFill>
                <a:srgbClr val="E6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4237" y="1779662"/>
              <a:ext cx="279400" cy="288564"/>
            </a:xfrm>
            <a:prstGeom prst="ellipse">
              <a:avLst/>
            </a:prstGeom>
            <a:ln w="12700" cmpd="sng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1301" y="2365197"/>
              <a:ext cx="1066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Register </a:t>
              </a:r>
            </a:p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Agro Dealer &amp; </a:t>
              </a:r>
            </a:p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Voucher </a:t>
              </a:r>
            </a:p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Categories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6963" y="320765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2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8531" y="3102139"/>
            <a:ext cx="1357188" cy="1868547"/>
            <a:chOff x="179512" y="1779662"/>
            <a:chExt cx="1357188" cy="1868547"/>
          </a:xfrm>
        </p:grpSpPr>
        <p:sp>
          <p:nvSpPr>
            <p:cNvPr id="32" name="Rounded Rectangle 31"/>
            <p:cNvSpPr/>
            <p:nvPr/>
          </p:nvSpPr>
          <p:spPr>
            <a:xfrm>
              <a:off x="179512" y="1848009"/>
              <a:ext cx="1357188" cy="18002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E6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>
            <a:xfrm rot="10800000">
              <a:off x="251518" y="1923678"/>
              <a:ext cx="1160733" cy="1224136"/>
            </a:xfrm>
            <a:prstGeom prst="round2SameRect">
              <a:avLst/>
            </a:prstGeom>
            <a:solidFill>
              <a:srgbClr val="FFFFFF"/>
            </a:solidFill>
            <a:ln w="28575" cap="flat" cmpd="sng" algn="ctr">
              <a:solidFill>
                <a:srgbClr val="E6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237" y="1779662"/>
              <a:ext cx="279400" cy="288564"/>
            </a:xfrm>
            <a:prstGeom prst="ellipse">
              <a:avLst/>
            </a:prstGeom>
            <a:ln w="12700" cmpd="sng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0358" y="2703597"/>
              <a:ext cx="688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Register </a:t>
              </a:r>
            </a:p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Farmer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6963" y="320765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2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37" name="Picture 36" descr="Farmer Icon-01.png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596" y="1949078"/>
              <a:ext cx="680274" cy="722320"/>
            </a:xfrm>
            <a:prstGeom prst="rect">
              <a:avLst/>
            </a:prstGeom>
          </p:spPr>
        </p:pic>
      </p:grpSp>
      <p:pic>
        <p:nvPicPr>
          <p:cNvPr id="38" name="Picture 37" descr="shopping2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282" y="3398679"/>
            <a:ext cx="360040" cy="360040"/>
          </a:xfrm>
          <a:prstGeom prst="rect">
            <a:avLst/>
          </a:prstGeom>
          <a:ln>
            <a:noFill/>
          </a:ln>
        </p:spPr>
      </p:pic>
      <p:pic>
        <p:nvPicPr>
          <p:cNvPr id="39" name="Picture 38" descr="Farmer Goods-0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42" y="3326671"/>
            <a:ext cx="357590" cy="429931"/>
          </a:xfrm>
          <a:prstGeom prst="rect">
            <a:avLst/>
          </a:prstGeom>
          <a:ln>
            <a:noFill/>
          </a:ln>
        </p:spPr>
      </p:pic>
      <p:grpSp>
        <p:nvGrpSpPr>
          <p:cNvPr id="40" name="Group 39"/>
          <p:cNvGrpSpPr/>
          <p:nvPr/>
        </p:nvGrpSpPr>
        <p:grpSpPr>
          <a:xfrm>
            <a:off x="3830907" y="3122508"/>
            <a:ext cx="1357188" cy="1868547"/>
            <a:chOff x="179512" y="1779662"/>
            <a:chExt cx="1357188" cy="1868547"/>
          </a:xfrm>
        </p:grpSpPr>
        <p:sp>
          <p:nvSpPr>
            <p:cNvPr id="41" name="Rounded Rectangle 40"/>
            <p:cNvSpPr/>
            <p:nvPr/>
          </p:nvSpPr>
          <p:spPr>
            <a:xfrm>
              <a:off x="179512" y="1848009"/>
              <a:ext cx="1357188" cy="18002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E6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42" name="Round Same Side Corner Rectangle 41"/>
            <p:cNvSpPr/>
            <p:nvPr/>
          </p:nvSpPr>
          <p:spPr>
            <a:xfrm rot="10800000">
              <a:off x="251518" y="1923678"/>
              <a:ext cx="1160733" cy="1224136"/>
            </a:xfrm>
            <a:prstGeom prst="round2SameRect">
              <a:avLst/>
            </a:prstGeom>
            <a:solidFill>
              <a:srgbClr val="FFFFFF"/>
            </a:solidFill>
            <a:ln w="28575" cap="flat" cmpd="sng" algn="ctr">
              <a:solidFill>
                <a:srgbClr val="E6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4237" y="1779662"/>
              <a:ext cx="279400" cy="288564"/>
            </a:xfrm>
            <a:prstGeom prst="ellipse">
              <a:avLst/>
            </a:prstGeom>
            <a:ln w="12700" cmpd="sng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8229" y="2576597"/>
              <a:ext cx="787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Issue </a:t>
              </a:r>
            </a:p>
            <a:p>
              <a:pPr algn="ctr"/>
              <a:r>
                <a:rPr lang="en-ZA" sz="1200" b="1" dirty="0">
                  <a:latin typeface="Vodafone Lt"/>
                  <a:cs typeface="Vodafone Lt"/>
                </a:rPr>
                <a:t>e-Voucher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86963" y="320765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2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21" y="3444977"/>
            <a:ext cx="574076" cy="410761"/>
          </a:xfrm>
          <a:prstGeom prst="rect">
            <a:avLst/>
          </a:prstGeom>
        </p:spPr>
      </p:pic>
      <p:pic>
        <p:nvPicPr>
          <p:cNvPr id="47" name="Picture 46" descr="2012-11-15 11.23.27 am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05" y="3315157"/>
            <a:ext cx="426718" cy="640078"/>
          </a:xfrm>
          <a:prstGeom prst="rect">
            <a:avLst/>
          </a:prstGeom>
        </p:spPr>
      </p:pic>
      <p:pic>
        <p:nvPicPr>
          <p:cNvPr id="48" name="Picture 47" descr="2012-11-15 11.22.35 am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330" y="3453577"/>
            <a:ext cx="206744" cy="23763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415550" y="3106723"/>
            <a:ext cx="1357188" cy="1868547"/>
            <a:chOff x="179512" y="1779662"/>
            <a:chExt cx="1357188" cy="1868547"/>
          </a:xfrm>
        </p:grpSpPr>
        <p:sp>
          <p:nvSpPr>
            <p:cNvPr id="50" name="Rounded Rectangle 49"/>
            <p:cNvSpPr/>
            <p:nvPr/>
          </p:nvSpPr>
          <p:spPr>
            <a:xfrm>
              <a:off x="179512" y="1848009"/>
              <a:ext cx="1357188" cy="18002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E6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51" name="Round Same Side Corner Rectangle 50"/>
            <p:cNvSpPr/>
            <p:nvPr/>
          </p:nvSpPr>
          <p:spPr>
            <a:xfrm rot="10800000">
              <a:off x="251518" y="1923678"/>
              <a:ext cx="1160733" cy="1224136"/>
            </a:xfrm>
            <a:prstGeom prst="round2SameRect">
              <a:avLst/>
            </a:prstGeom>
            <a:solidFill>
              <a:srgbClr val="FFFFFF"/>
            </a:solidFill>
            <a:ln w="28575" cap="flat" cmpd="sng" algn="ctr">
              <a:solidFill>
                <a:srgbClr val="E6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24237" y="1779662"/>
              <a:ext cx="279400" cy="288564"/>
            </a:xfrm>
            <a:prstGeom prst="ellipse">
              <a:avLst/>
            </a:prstGeom>
            <a:ln w="12700" cmpd="sng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9818" y="2513097"/>
              <a:ext cx="1846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000" b="1" dirty="0">
                <a:latin typeface="Vodafone Lt"/>
                <a:cs typeface="Vodafone 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6995" y="3207653"/>
              <a:ext cx="1846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57314" y="4614735"/>
            <a:ext cx="463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00" b="1" i="1" dirty="0">
                <a:solidFill>
                  <a:srgbClr val="FF0000"/>
                </a:solidFill>
              </a:rPr>
              <a:t>App</a:t>
            </a:r>
          </a:p>
        </p:txBody>
      </p:sp>
      <p:pic>
        <p:nvPicPr>
          <p:cNvPr id="56" name="Picture 55" descr="2012-11-15 11.25.11 am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26" y="4495693"/>
            <a:ext cx="463393" cy="44455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946769" y="4604994"/>
            <a:ext cx="482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00" b="1" i="1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66576" y="4614735"/>
            <a:ext cx="49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00" b="1" i="1" dirty="0">
                <a:solidFill>
                  <a:srgbClr val="FF0000"/>
                </a:solidFill>
              </a:rPr>
              <a:t>SMS</a:t>
            </a:r>
          </a:p>
        </p:txBody>
      </p:sp>
      <p:pic>
        <p:nvPicPr>
          <p:cNvPr id="59" name="Picture 58" descr="cellphone3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157" y="4528761"/>
            <a:ext cx="416919" cy="41691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184421" y="4614735"/>
            <a:ext cx="463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00" b="1" i="1" dirty="0">
                <a:solidFill>
                  <a:srgbClr val="FF0000"/>
                </a:solidFill>
              </a:rPr>
              <a:t>App</a:t>
            </a:r>
          </a:p>
        </p:txBody>
      </p:sp>
      <p:pic>
        <p:nvPicPr>
          <p:cNvPr id="61" name="Picture 60" descr="clipboard10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777" y="3500279"/>
            <a:ext cx="292535" cy="292535"/>
          </a:xfrm>
          <a:prstGeom prst="rect">
            <a:avLst/>
          </a:prstGeom>
        </p:spPr>
      </p:pic>
      <p:pic>
        <p:nvPicPr>
          <p:cNvPr id="62" name="Picture 61" descr="imbalance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333" y="3322479"/>
            <a:ext cx="504056" cy="50405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567562" y="3853635"/>
            <a:ext cx="1044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>
                <a:latin typeface="Vodafone Lt"/>
                <a:cs typeface="Vodafone Lt"/>
              </a:rPr>
              <a:t>Redeem </a:t>
            </a:r>
          </a:p>
          <a:p>
            <a:pPr algn="ctr"/>
            <a:r>
              <a:rPr lang="en-ZA" sz="1200" b="1" dirty="0">
                <a:latin typeface="Vodafone Lt"/>
                <a:cs typeface="Vodafone Lt"/>
              </a:rPr>
              <a:t>e-Voucher</a:t>
            </a:r>
          </a:p>
          <a:p>
            <a:pPr algn="ctr"/>
            <a:r>
              <a:rPr lang="en-ZA" sz="1200" b="1" dirty="0">
                <a:latin typeface="Vodafone Lt"/>
                <a:cs typeface="Vodafone Lt"/>
              </a:rPr>
              <a:t> at Agro Dealer</a:t>
            </a:r>
          </a:p>
          <a:p>
            <a:pPr algn="ctr"/>
            <a:endParaRPr lang="en-ZA" sz="1200" b="1" dirty="0">
              <a:latin typeface="Vodafone Lt"/>
              <a:cs typeface="Vodafone Lt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963238" y="3105800"/>
            <a:ext cx="1357188" cy="1868547"/>
            <a:chOff x="179512" y="1779662"/>
            <a:chExt cx="1357188" cy="1868547"/>
          </a:xfrm>
        </p:grpSpPr>
        <p:sp>
          <p:nvSpPr>
            <p:cNvPr id="65" name="Rounded Rectangle 64"/>
            <p:cNvSpPr/>
            <p:nvPr/>
          </p:nvSpPr>
          <p:spPr>
            <a:xfrm>
              <a:off x="179512" y="1848009"/>
              <a:ext cx="1357188" cy="18002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E6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66" name="Round Same Side Corner Rectangle 65"/>
            <p:cNvSpPr/>
            <p:nvPr/>
          </p:nvSpPr>
          <p:spPr>
            <a:xfrm rot="10800000">
              <a:off x="251518" y="1923678"/>
              <a:ext cx="1160733" cy="1224136"/>
            </a:xfrm>
            <a:prstGeom prst="round2SameRect">
              <a:avLst/>
            </a:prstGeom>
            <a:solidFill>
              <a:srgbClr val="FFFFFF"/>
            </a:solidFill>
            <a:ln w="28575" cap="flat" cmpd="sng" algn="ctr">
              <a:solidFill>
                <a:srgbClr val="E6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24237" y="1779662"/>
              <a:ext cx="279400" cy="288564"/>
            </a:xfrm>
            <a:prstGeom prst="ellipse">
              <a:avLst/>
            </a:prstGeom>
            <a:ln w="12700" cmpd="sng"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9818" y="2513097"/>
              <a:ext cx="1846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000" b="1" dirty="0">
                <a:latin typeface="Vodafone Lt"/>
                <a:cs typeface="Vodafone 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86995" y="3207653"/>
              <a:ext cx="1846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ZA" sz="1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072586" y="3671690"/>
            <a:ext cx="1130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ZA" sz="1200" b="1" dirty="0">
              <a:latin typeface="Vodafone Lt"/>
              <a:cs typeface="Vodafone Lt"/>
            </a:endParaRPr>
          </a:p>
          <a:p>
            <a:pPr algn="ctr"/>
            <a:r>
              <a:rPr lang="en-ZA" sz="1200" b="1" dirty="0">
                <a:latin typeface="Vodafone Lt"/>
                <a:cs typeface="Vodafone Lt"/>
              </a:rPr>
              <a:t>Recon between </a:t>
            </a:r>
          </a:p>
          <a:p>
            <a:pPr algn="ctr"/>
            <a:r>
              <a:rPr lang="en-ZA" sz="1200" b="1" dirty="0">
                <a:latin typeface="Vodafone Lt"/>
                <a:cs typeface="Vodafone Lt"/>
              </a:rPr>
              <a:t>Client </a:t>
            </a:r>
          </a:p>
          <a:p>
            <a:pPr algn="ctr"/>
            <a:r>
              <a:rPr lang="en-ZA" sz="1200" b="1" dirty="0">
                <a:latin typeface="Vodafone Lt"/>
                <a:cs typeface="Vodafone Lt"/>
              </a:rPr>
              <a:t>and Agro Dealer</a:t>
            </a:r>
          </a:p>
          <a:p>
            <a:pPr algn="ctr"/>
            <a:endParaRPr lang="en-ZA" sz="1200" b="1" dirty="0">
              <a:latin typeface="Vodafone Lt"/>
              <a:cs typeface="Vodafone Lt"/>
            </a:endParaRPr>
          </a:p>
          <a:p>
            <a:pPr algn="ctr"/>
            <a:endParaRPr lang="en-ZA" sz="1200" b="1" dirty="0">
              <a:latin typeface="Vodafone Lt"/>
              <a:cs typeface="Vodafone Lt"/>
            </a:endParaRPr>
          </a:p>
        </p:txBody>
      </p:sp>
      <p:pic>
        <p:nvPicPr>
          <p:cNvPr id="71" name="Picture 70" descr="january4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078" y="3312178"/>
            <a:ext cx="566114" cy="566114"/>
          </a:xfrm>
          <a:prstGeom prst="rect">
            <a:avLst/>
          </a:prstGeom>
        </p:spPr>
      </p:pic>
      <p:pic>
        <p:nvPicPr>
          <p:cNvPr id="72" name="Picture 71" descr="2012-11-15 11.25.11 am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81" y="4495691"/>
            <a:ext cx="463393" cy="44455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583524" y="4604992"/>
            <a:ext cx="482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00" b="1" i="1" dirty="0">
                <a:solidFill>
                  <a:srgbClr val="FF0000"/>
                </a:solidFill>
              </a:rPr>
              <a:t>Web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5">
            <a:biLevel thresh="50000"/>
          </a:blip>
          <a:stretch>
            <a:fillRect/>
          </a:stretch>
        </p:blipFill>
        <p:spPr>
          <a:xfrm>
            <a:off x="826148" y="4478671"/>
            <a:ext cx="481332" cy="49227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>
            <a:biLevel thresh="50000"/>
          </a:blip>
          <a:stretch>
            <a:fillRect/>
          </a:stretch>
        </p:blipFill>
        <p:spPr>
          <a:xfrm>
            <a:off x="5753255" y="4468271"/>
            <a:ext cx="481332" cy="4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r>
              <a:rPr lang="en-GB" dirty="0"/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pPr/>
              <a:t>18 February 2020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4852117" cy="667479"/>
          </a:xfrm>
        </p:spPr>
        <p:txBody>
          <a:bodyPr/>
          <a:lstStyle/>
          <a:p>
            <a:r>
              <a:rPr lang="en-GB" dirty="0"/>
              <a:t>Connected Farmer Seasonal Solution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852117" cy="3603625"/>
          </a:xfrm>
        </p:spPr>
        <p:txBody>
          <a:bodyPr/>
          <a:lstStyle/>
          <a:p>
            <a:r>
              <a:rPr lang="en-GB" dirty="0" err="1"/>
              <a:t>eReceipts</a:t>
            </a:r>
            <a:r>
              <a:rPr lang="en-GB" dirty="0"/>
              <a:t> &amp; real-time mobile money payments</a:t>
            </a:r>
            <a:br>
              <a:rPr lang="en-GB" dirty="0"/>
            </a:br>
            <a:r>
              <a:rPr lang="en-GB" dirty="0"/>
              <a:t>Enterprise Solution to the Agribusiness</a:t>
            </a:r>
          </a:p>
          <a:p>
            <a:pPr lvl="1"/>
            <a:r>
              <a:rPr lang="en-GB" dirty="0"/>
              <a:t>Reduces risk of cash </a:t>
            </a:r>
            <a:r>
              <a:rPr lang="mr-IN" dirty="0"/>
              <a:t>–</a:t>
            </a:r>
            <a:r>
              <a:rPr lang="en-GB" dirty="0"/>
              <a:t> farmer and business</a:t>
            </a:r>
          </a:p>
          <a:p>
            <a:pPr lvl="1"/>
            <a:r>
              <a:rPr lang="en-GB" dirty="0"/>
              <a:t>Visibility on transactions and stock levels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Kenya Nut Company </a:t>
            </a:r>
          </a:p>
          <a:p>
            <a:pPr lvl="1"/>
            <a:r>
              <a:rPr lang="en-GB" dirty="0"/>
              <a:t>60 000+ transaction in 2017 season</a:t>
            </a:r>
          </a:p>
          <a:p>
            <a:pPr lvl="1"/>
            <a:r>
              <a:rPr lang="en-GB" dirty="0"/>
              <a:t>$2.2m+ paid in M-</a:t>
            </a:r>
            <a:r>
              <a:rPr lang="en-GB" dirty="0" err="1"/>
              <a:t>Pesa</a:t>
            </a:r>
            <a:r>
              <a:rPr lang="en-GB" dirty="0"/>
              <a:t> = New money into M-</a:t>
            </a:r>
            <a:r>
              <a:rPr lang="en-GB" dirty="0" err="1"/>
              <a:t>Pesa</a:t>
            </a:r>
            <a:r>
              <a:rPr lang="en-GB" dirty="0"/>
              <a:t> pool</a:t>
            </a:r>
          </a:p>
          <a:p>
            <a:pPr lvl="1"/>
            <a:r>
              <a:rPr lang="en-GB" dirty="0"/>
              <a:t>100% Adoption for Macadamia purchases</a:t>
            </a:r>
          </a:p>
          <a:p>
            <a:r>
              <a:rPr lang="en-GB" dirty="0"/>
              <a:t>Future: Precision Farming &amp; increased production</a:t>
            </a:r>
          </a:p>
          <a:p>
            <a:pPr lvl="1"/>
            <a:r>
              <a:rPr lang="en-GB" dirty="0"/>
              <a:t>Detailed Farmer &amp; Farm profile can inform precision agronomy advice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23855" y="254126"/>
            <a:ext cx="4476751" cy="3968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052" y="196645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dirty="0">
              <a:latin typeface="Vodafone Rg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076" y="1895892"/>
            <a:ext cx="1529562" cy="7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71638" y="664642"/>
            <a:ext cx="858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  <a:biLevel thresh="75000"/>
          </a:blip>
          <a:stretch>
            <a:fillRect/>
          </a:stretch>
        </p:blipFill>
        <p:spPr>
          <a:xfrm>
            <a:off x="1816702" y="73637"/>
            <a:ext cx="666050" cy="555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362792" y="79607"/>
            <a:ext cx="488963" cy="488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2752" y="79608"/>
            <a:ext cx="165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1"/>
                </a:solidFill>
              </a:rPr>
              <a:t>Farmers</a:t>
            </a:r>
            <a:endParaRPr lang="en-ZA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031" y="79608"/>
            <a:ext cx="232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1"/>
                </a:solidFill>
              </a:rPr>
              <a:t>Economics</a:t>
            </a:r>
            <a:endParaRPr lang="en-ZA" sz="28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08012" y="48892"/>
            <a:ext cx="0" cy="4727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06773" y="2217993"/>
            <a:ext cx="5080575" cy="1077218"/>
            <a:chOff x="4384562" y="3850023"/>
            <a:chExt cx="5080575" cy="1077218"/>
          </a:xfrm>
        </p:grpSpPr>
        <p:grpSp>
          <p:nvGrpSpPr>
            <p:cNvPr id="11" name="Group 10"/>
            <p:cNvGrpSpPr/>
            <p:nvPr/>
          </p:nvGrpSpPr>
          <p:grpSpPr>
            <a:xfrm>
              <a:off x="4384562" y="3903485"/>
              <a:ext cx="90288" cy="1017300"/>
              <a:chOff x="4384562" y="2628900"/>
              <a:chExt cx="90288" cy="10173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4385801" y="2628900"/>
                <a:ext cx="4273" cy="10173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osceles Triangle 77"/>
              <p:cNvSpPr/>
              <p:nvPr/>
            </p:nvSpPr>
            <p:spPr>
              <a:xfrm rot="5400000">
                <a:off x="4347102" y="3069480"/>
                <a:ext cx="165208" cy="90288"/>
              </a:xfrm>
              <a:prstGeom prst="triangl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13610" y="3850023"/>
              <a:ext cx="4951527" cy="1077218"/>
              <a:chOff x="4513610" y="2589828"/>
              <a:chExt cx="4951527" cy="107721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3610" y="2613323"/>
                <a:ext cx="4833589" cy="104625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640582" y="2589828"/>
                <a:ext cx="21667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>
                    <a:solidFill>
                      <a:schemeClr val="bg1">
                        <a:lumMod val="75000"/>
                      </a:schemeClr>
                    </a:solidFill>
                  </a:rPr>
                  <a:t>1% 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of population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(access to 6.3m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Ha (&lt;25 Ha/f)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6836690" y="2628900"/>
                <a:ext cx="4273" cy="10173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925271" y="2589828"/>
                <a:ext cx="25398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 &lt;5% 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of commercial </a:t>
                </a:r>
              </a:p>
              <a:p>
                <a:r>
                  <a:rPr lang="en-ZA" sz="2000" dirty="0" err="1">
                    <a:solidFill>
                      <a:schemeClr val="bg1">
                        <a:lumMod val="75000"/>
                      </a:schemeClr>
                    </a:solidFill>
                  </a:rPr>
                  <a:t>agri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 output (limited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credit available)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106773" y="3463891"/>
            <a:ext cx="5080575" cy="1077218"/>
            <a:chOff x="4384562" y="5095921"/>
            <a:chExt cx="5080575" cy="1077218"/>
          </a:xfrm>
        </p:grpSpPr>
        <p:grpSp>
          <p:nvGrpSpPr>
            <p:cNvPr id="20" name="Group 19"/>
            <p:cNvGrpSpPr/>
            <p:nvPr/>
          </p:nvGrpSpPr>
          <p:grpSpPr>
            <a:xfrm>
              <a:off x="4384562" y="5155839"/>
              <a:ext cx="90288" cy="1017300"/>
              <a:chOff x="4384562" y="2628900"/>
              <a:chExt cx="90288" cy="10173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4385801" y="2628900"/>
                <a:ext cx="4273" cy="10173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sosceles Triangle 80"/>
              <p:cNvSpPr/>
              <p:nvPr/>
            </p:nvSpPr>
            <p:spPr>
              <a:xfrm rot="5400000">
                <a:off x="4347102" y="3069480"/>
                <a:ext cx="165208" cy="90288"/>
              </a:xfrm>
              <a:prstGeom prst="triangl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513610" y="5095921"/>
              <a:ext cx="4951527" cy="1077218"/>
              <a:chOff x="4513610" y="2589828"/>
              <a:chExt cx="4951527" cy="107721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3610" y="2613323"/>
                <a:ext cx="4833589" cy="104625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640581" y="2589828"/>
                <a:ext cx="22846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>
                    <a:solidFill>
                      <a:schemeClr val="bg1">
                        <a:lumMod val="75000"/>
                      </a:schemeClr>
                    </a:solidFill>
                  </a:rPr>
                  <a:t>&lt;10% 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of population (&lt;14.5m Ha, or 5Ha/f)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6836690" y="2628900"/>
                <a:ext cx="4273" cy="10173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925271" y="2589828"/>
                <a:ext cx="25398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  &lt;1% 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of commercial </a:t>
                </a:r>
              </a:p>
              <a:p>
                <a:r>
                  <a:rPr lang="en-ZA" sz="2000" dirty="0" err="1">
                    <a:solidFill>
                      <a:schemeClr val="bg1">
                        <a:lumMod val="75000"/>
                      </a:schemeClr>
                    </a:solidFill>
                  </a:rPr>
                  <a:t>agri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 output (no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credit available)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-77168" y="981591"/>
            <a:ext cx="1657946" cy="946270"/>
            <a:chOff x="200621" y="2613621"/>
            <a:chExt cx="1657946" cy="94627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8567" y="2613621"/>
              <a:ext cx="810000" cy="54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0621" y="3159781"/>
              <a:ext cx="1657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2000" b="1" dirty="0"/>
                <a:t>Commercial</a:t>
              </a:r>
              <a:endParaRPr lang="en-ZA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06773" y="957798"/>
            <a:ext cx="5080575" cy="1077218"/>
            <a:chOff x="4384562" y="2589828"/>
            <a:chExt cx="5080575" cy="1077218"/>
          </a:xfrm>
        </p:grpSpPr>
        <p:grpSp>
          <p:nvGrpSpPr>
            <p:cNvPr id="32" name="Group 31"/>
            <p:cNvGrpSpPr/>
            <p:nvPr/>
          </p:nvGrpSpPr>
          <p:grpSpPr>
            <a:xfrm>
              <a:off x="4384562" y="2628900"/>
              <a:ext cx="90288" cy="1017300"/>
              <a:chOff x="4384562" y="2628900"/>
              <a:chExt cx="90288" cy="10173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4385801" y="2628900"/>
                <a:ext cx="4273" cy="10173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Isosceles Triangle 55"/>
              <p:cNvSpPr/>
              <p:nvPr/>
            </p:nvSpPr>
            <p:spPr>
              <a:xfrm rot="5400000">
                <a:off x="4347102" y="3069480"/>
                <a:ext cx="165208" cy="90288"/>
              </a:xfrm>
              <a:prstGeom prst="triangl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13610" y="2589828"/>
              <a:ext cx="4951527" cy="1077218"/>
              <a:chOff x="4513610" y="2589828"/>
              <a:chExt cx="4951527" cy="107721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3610" y="2613323"/>
                <a:ext cx="4833589" cy="104625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640582" y="2589828"/>
                <a:ext cx="21667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0.1% 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population;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access to 82m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Ha (2 000/f)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6836690" y="2628900"/>
                <a:ext cx="4273" cy="10173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925271" y="2589828"/>
                <a:ext cx="25398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95% 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of commercial </a:t>
                </a:r>
              </a:p>
              <a:p>
                <a:r>
                  <a:rPr lang="en-ZA" sz="2000" dirty="0" err="1">
                    <a:solidFill>
                      <a:schemeClr val="bg1">
                        <a:lumMod val="75000"/>
                      </a:schemeClr>
                    </a:solidFill>
                  </a:rPr>
                  <a:t>agri</a:t>
                </a:r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 output (almost </a:t>
                </a:r>
              </a:p>
              <a:p>
                <a:r>
                  <a:rPr lang="en-ZA" sz="2000" dirty="0">
                    <a:solidFill>
                      <a:schemeClr val="bg1">
                        <a:lumMod val="75000"/>
                      </a:schemeClr>
                    </a:solidFill>
                  </a:rPr>
                  <a:t>all Agri credit)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816701" y="986918"/>
            <a:ext cx="2140625" cy="1035000"/>
            <a:chOff x="2094490" y="2618948"/>
            <a:chExt cx="2140625" cy="1035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4490" y="2618948"/>
              <a:ext cx="2140625" cy="10350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152241" y="2695690"/>
              <a:ext cx="2022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chemeClr val="bg1">
                      <a:lumMod val="75000"/>
                    </a:schemeClr>
                  </a:solidFill>
                </a:rPr>
                <a:t> 30-40k</a:t>
              </a:r>
              <a:br>
                <a:rPr lang="en-ZA" sz="2800" b="1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en-ZA" b="1" dirty="0">
                  <a:solidFill>
                    <a:schemeClr val="bg1">
                      <a:lumMod val="75000"/>
                    </a:schemeClr>
                  </a:solidFill>
                </a:rPr>
                <a:t>(10k cropping)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16701" y="2240105"/>
            <a:ext cx="2140625" cy="1035000"/>
            <a:chOff x="2094490" y="3872135"/>
            <a:chExt cx="2140625" cy="10350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4490" y="3872135"/>
              <a:ext cx="2140625" cy="1035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152241" y="3872135"/>
              <a:ext cx="20222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chemeClr val="bg1">
                      <a:lumMod val="75000"/>
                    </a:schemeClr>
                  </a:solidFill>
                </a:rPr>
                <a:t>200 000 </a:t>
              </a:r>
            </a:p>
            <a:p>
              <a:pPr algn="ctr"/>
              <a:r>
                <a:rPr lang="en-ZA" sz="2000" dirty="0">
                  <a:solidFill>
                    <a:schemeClr val="bg1">
                      <a:lumMod val="75000"/>
                    </a:schemeClr>
                  </a:solidFill>
                </a:rPr>
                <a:t>to</a:t>
              </a:r>
              <a:r>
                <a:rPr lang="en-ZA" sz="2800" b="1" dirty="0">
                  <a:solidFill>
                    <a:schemeClr val="bg1">
                      <a:lumMod val="75000"/>
                    </a:schemeClr>
                  </a:solidFill>
                </a:rPr>
                <a:t> 300 000</a:t>
              </a:r>
              <a:endParaRPr lang="en-ZA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77168" y="2240105"/>
            <a:ext cx="1657946" cy="940110"/>
            <a:chOff x="200621" y="3872135"/>
            <a:chExt cx="1657946" cy="94011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8567" y="3872135"/>
              <a:ext cx="810000" cy="540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00621" y="4412135"/>
              <a:ext cx="1657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2000" b="1" dirty="0"/>
                <a:t>Small Holder</a:t>
              </a:r>
              <a:endParaRPr lang="en-ZA" sz="2000" b="1" dirty="0"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16701" y="3498619"/>
            <a:ext cx="2140625" cy="1035000"/>
            <a:chOff x="2094490" y="5130649"/>
            <a:chExt cx="2140625" cy="10350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4490" y="5130649"/>
              <a:ext cx="2140625" cy="1035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152241" y="5130649"/>
              <a:ext cx="20222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>
                      <a:lumMod val="75000"/>
                    </a:schemeClr>
                  </a:solidFill>
                </a:rPr>
                <a:t>2.5mil </a:t>
              </a:r>
            </a:p>
            <a:p>
              <a:pPr algn="ctr"/>
              <a:r>
                <a:rPr lang="pt-BR" sz="2400" dirty="0">
                  <a:solidFill>
                    <a:schemeClr val="bg1">
                      <a:lumMod val="75000"/>
                    </a:schemeClr>
                  </a:solidFill>
                </a:rPr>
                <a:t>to</a:t>
              </a:r>
              <a:r>
                <a:rPr lang="pt-BR" sz="2800" b="1" dirty="0">
                  <a:solidFill>
                    <a:schemeClr val="bg1">
                      <a:lumMod val="75000"/>
                    </a:schemeClr>
                  </a:solidFill>
                </a:rPr>
                <a:t> 3.0mil </a:t>
              </a:r>
              <a:endParaRPr lang="en-ZA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77168" y="3498619"/>
            <a:ext cx="1657946" cy="933950"/>
            <a:chOff x="200621" y="5130649"/>
            <a:chExt cx="1657946" cy="93395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8567" y="5130649"/>
              <a:ext cx="810000" cy="540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00621" y="5664489"/>
              <a:ext cx="1657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2000" b="1" dirty="0"/>
                <a:t>Subsistence</a:t>
              </a:r>
              <a:endParaRPr lang="en-ZA" sz="2000" b="1" dirty="0">
                <a:latin typeface="+mj-lt"/>
              </a:endParaRPr>
            </a:p>
          </p:txBody>
        </p:sp>
      </p:grpSp>
      <p:sp>
        <p:nvSpPr>
          <p:cNvPr id="55" name="Oval 54">
            <a:hlinkClick r:id="rId9" action="ppaction://hlinksldjump"/>
          </p:cNvPr>
          <p:cNvSpPr/>
          <p:nvPr/>
        </p:nvSpPr>
        <p:spPr>
          <a:xfrm>
            <a:off x="11084117" y="4496396"/>
            <a:ext cx="533389" cy="505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8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  <a:lum contrast="61000"/>
          </a:blip>
          <a:stretch>
            <a:fillRect/>
          </a:stretch>
        </p:blipFill>
        <p:spPr>
          <a:xfrm>
            <a:off x="298287" y="899859"/>
            <a:ext cx="4111880" cy="83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alphaModFix amt="77000"/>
          </a:blip>
          <a:stretch>
            <a:fillRect/>
          </a:stretch>
        </p:blipFill>
        <p:spPr>
          <a:xfrm>
            <a:off x="2034737" y="3098411"/>
            <a:ext cx="2337290" cy="754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contrast="51000"/>
          </a:blip>
          <a:stretch>
            <a:fillRect/>
          </a:stretch>
        </p:blipFill>
        <p:spPr>
          <a:xfrm>
            <a:off x="6281726" y="2984306"/>
            <a:ext cx="1991842" cy="558319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3566593" y="1585162"/>
            <a:ext cx="3007555" cy="1978844"/>
            <a:chOff x="2403" y="1071"/>
            <a:chExt cx="2947" cy="1939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3" y="1071"/>
              <a:ext cx="2947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 sz="20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30" y="1870"/>
              <a:ext cx="214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dirty="0">
                  <a:latin typeface="Calibri Light" panose="020F0302020204030204" pitchFamily="34" charset="0"/>
                </a:rPr>
                <a:t>Connected Farmer</a:t>
              </a:r>
              <a:endParaRPr lang="en-US" altLang="en-US" sz="2000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73" y="1827"/>
              <a:ext cx="6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dirty="0">
                  <a:latin typeface="Calibri Light" panose="020F0302020204030204" pitchFamily="34" charset="0"/>
                </a:rPr>
                <a:t> </a:t>
              </a:r>
              <a:endParaRPr lang="en-US" altLang="en-US" sz="2000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31" y="2152"/>
              <a:ext cx="44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dirty="0">
                  <a:latin typeface="Calibri Light" panose="020F0302020204030204" pitchFamily="34" charset="0"/>
                </a:rPr>
                <a:t>as a</a:t>
              </a:r>
              <a:endParaRPr lang="en-US" altLang="en-US" sz="20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13" y="2152"/>
              <a:ext cx="105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Mana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218" y="2152"/>
              <a:ext cx="13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g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54" y="2152"/>
              <a:ext cx="30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ed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05" y="2477"/>
              <a:ext cx="34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Se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08" y="2477"/>
              <a:ext cx="10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r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29" y="2477"/>
              <a:ext cx="47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514350"/>
              <a:r>
                <a:rPr lang="en-US" altLang="en-US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vice</a:t>
              </a:r>
              <a:endParaRPr lang="en-US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03" y="1071"/>
              <a:ext cx="2944" cy="1939"/>
            </a:xfrm>
            <a:custGeom>
              <a:avLst/>
              <a:gdLst>
                <a:gd name="T0" fmla="*/ 802 w 1055"/>
                <a:gd name="T1" fmla="*/ 694 h 694"/>
                <a:gd name="T2" fmla="*/ 231 w 1055"/>
                <a:gd name="T3" fmla="*/ 694 h 694"/>
                <a:gd name="T4" fmla="*/ 166 w 1055"/>
                <a:gd name="T5" fmla="*/ 683 h 694"/>
                <a:gd name="T6" fmla="*/ 0 w 1055"/>
                <a:gd name="T7" fmla="*/ 458 h 694"/>
                <a:gd name="T8" fmla="*/ 213 w 1055"/>
                <a:gd name="T9" fmla="*/ 224 h 694"/>
                <a:gd name="T10" fmla="*/ 500 w 1055"/>
                <a:gd name="T11" fmla="*/ 0 h 694"/>
                <a:gd name="T12" fmla="*/ 767 w 1055"/>
                <a:gd name="T13" fmla="*/ 168 h 694"/>
                <a:gd name="T14" fmla="*/ 792 w 1055"/>
                <a:gd name="T15" fmla="*/ 167 h 694"/>
                <a:gd name="T16" fmla="*/ 1055 w 1055"/>
                <a:gd name="T17" fmla="*/ 430 h 694"/>
                <a:gd name="T18" fmla="*/ 871 w 1055"/>
                <a:gd name="T19" fmla="*/ 681 h 694"/>
                <a:gd name="T20" fmla="*/ 802 w 1055"/>
                <a:gd name="T21" fmla="*/ 694 h 694"/>
                <a:gd name="T22" fmla="*/ 500 w 1055"/>
                <a:gd name="T23" fmla="*/ 51 h 694"/>
                <a:gd name="T24" fmla="*/ 258 w 1055"/>
                <a:gd name="T25" fmla="*/ 253 h 694"/>
                <a:gd name="T26" fmla="*/ 255 w 1055"/>
                <a:gd name="T27" fmla="*/ 274 h 694"/>
                <a:gd name="T28" fmla="*/ 234 w 1055"/>
                <a:gd name="T29" fmla="*/ 274 h 694"/>
                <a:gd name="T30" fmla="*/ 51 w 1055"/>
                <a:gd name="T31" fmla="*/ 458 h 694"/>
                <a:gd name="T32" fmla="*/ 181 w 1055"/>
                <a:gd name="T33" fmla="*/ 635 h 694"/>
                <a:gd name="T34" fmla="*/ 182 w 1055"/>
                <a:gd name="T35" fmla="*/ 635 h 694"/>
                <a:gd name="T36" fmla="*/ 231 w 1055"/>
                <a:gd name="T37" fmla="*/ 643 h 694"/>
                <a:gd name="T38" fmla="*/ 802 w 1055"/>
                <a:gd name="T39" fmla="*/ 643 h 694"/>
                <a:gd name="T40" fmla="*/ 854 w 1055"/>
                <a:gd name="T41" fmla="*/ 634 h 694"/>
                <a:gd name="T42" fmla="*/ 856 w 1055"/>
                <a:gd name="T43" fmla="*/ 633 h 694"/>
                <a:gd name="T44" fmla="*/ 1004 w 1055"/>
                <a:gd name="T45" fmla="*/ 430 h 694"/>
                <a:gd name="T46" fmla="*/ 792 w 1055"/>
                <a:gd name="T47" fmla="*/ 217 h 694"/>
                <a:gd name="T48" fmla="*/ 756 w 1055"/>
                <a:gd name="T49" fmla="*/ 220 h 694"/>
                <a:gd name="T50" fmla="*/ 736 w 1055"/>
                <a:gd name="T51" fmla="*/ 224 h 694"/>
                <a:gd name="T52" fmla="*/ 728 w 1055"/>
                <a:gd name="T53" fmla="*/ 205 h 694"/>
                <a:gd name="T54" fmla="*/ 500 w 1055"/>
                <a:gd name="T55" fmla="*/ 51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5" h="694">
                  <a:moveTo>
                    <a:pt x="802" y="694"/>
                  </a:moveTo>
                  <a:cubicBezTo>
                    <a:pt x="231" y="694"/>
                    <a:pt x="231" y="694"/>
                    <a:pt x="231" y="694"/>
                  </a:cubicBezTo>
                  <a:cubicBezTo>
                    <a:pt x="209" y="694"/>
                    <a:pt x="187" y="690"/>
                    <a:pt x="166" y="683"/>
                  </a:cubicBezTo>
                  <a:cubicBezTo>
                    <a:pt x="68" y="654"/>
                    <a:pt x="0" y="561"/>
                    <a:pt x="0" y="458"/>
                  </a:cubicBezTo>
                  <a:cubicBezTo>
                    <a:pt x="0" y="336"/>
                    <a:pt x="94" y="235"/>
                    <a:pt x="213" y="224"/>
                  </a:cubicBezTo>
                  <a:cubicBezTo>
                    <a:pt x="246" y="93"/>
                    <a:pt x="364" y="0"/>
                    <a:pt x="500" y="0"/>
                  </a:cubicBezTo>
                  <a:cubicBezTo>
                    <a:pt x="615" y="0"/>
                    <a:pt x="718" y="65"/>
                    <a:pt x="767" y="168"/>
                  </a:cubicBezTo>
                  <a:cubicBezTo>
                    <a:pt x="775" y="167"/>
                    <a:pt x="783" y="167"/>
                    <a:pt x="792" y="167"/>
                  </a:cubicBezTo>
                  <a:cubicBezTo>
                    <a:pt x="937" y="167"/>
                    <a:pt x="1055" y="285"/>
                    <a:pt x="1055" y="430"/>
                  </a:cubicBezTo>
                  <a:cubicBezTo>
                    <a:pt x="1055" y="546"/>
                    <a:pt x="981" y="646"/>
                    <a:pt x="871" y="681"/>
                  </a:cubicBezTo>
                  <a:cubicBezTo>
                    <a:pt x="850" y="689"/>
                    <a:pt x="826" y="694"/>
                    <a:pt x="802" y="694"/>
                  </a:cubicBezTo>
                  <a:close/>
                  <a:moveTo>
                    <a:pt x="500" y="51"/>
                  </a:moveTo>
                  <a:cubicBezTo>
                    <a:pt x="384" y="51"/>
                    <a:pt x="280" y="138"/>
                    <a:pt x="258" y="253"/>
                  </a:cubicBezTo>
                  <a:cubicBezTo>
                    <a:pt x="255" y="274"/>
                    <a:pt x="255" y="274"/>
                    <a:pt x="255" y="274"/>
                  </a:cubicBezTo>
                  <a:cubicBezTo>
                    <a:pt x="234" y="274"/>
                    <a:pt x="234" y="274"/>
                    <a:pt x="234" y="274"/>
                  </a:cubicBezTo>
                  <a:cubicBezTo>
                    <a:pt x="133" y="274"/>
                    <a:pt x="51" y="357"/>
                    <a:pt x="51" y="458"/>
                  </a:cubicBezTo>
                  <a:cubicBezTo>
                    <a:pt x="51" y="539"/>
                    <a:pt x="104" y="612"/>
                    <a:pt x="181" y="635"/>
                  </a:cubicBezTo>
                  <a:cubicBezTo>
                    <a:pt x="182" y="635"/>
                    <a:pt x="182" y="635"/>
                    <a:pt x="182" y="635"/>
                  </a:cubicBezTo>
                  <a:cubicBezTo>
                    <a:pt x="198" y="640"/>
                    <a:pt x="214" y="643"/>
                    <a:pt x="231" y="643"/>
                  </a:cubicBezTo>
                  <a:cubicBezTo>
                    <a:pt x="802" y="643"/>
                    <a:pt x="802" y="643"/>
                    <a:pt x="802" y="643"/>
                  </a:cubicBezTo>
                  <a:cubicBezTo>
                    <a:pt x="820" y="643"/>
                    <a:pt x="838" y="640"/>
                    <a:pt x="854" y="634"/>
                  </a:cubicBezTo>
                  <a:cubicBezTo>
                    <a:pt x="856" y="633"/>
                    <a:pt x="856" y="633"/>
                    <a:pt x="856" y="633"/>
                  </a:cubicBezTo>
                  <a:cubicBezTo>
                    <a:pt x="945" y="605"/>
                    <a:pt x="1004" y="524"/>
                    <a:pt x="1004" y="430"/>
                  </a:cubicBezTo>
                  <a:cubicBezTo>
                    <a:pt x="1004" y="313"/>
                    <a:pt x="909" y="217"/>
                    <a:pt x="792" y="217"/>
                  </a:cubicBezTo>
                  <a:cubicBezTo>
                    <a:pt x="780" y="217"/>
                    <a:pt x="768" y="218"/>
                    <a:pt x="756" y="220"/>
                  </a:cubicBezTo>
                  <a:cubicBezTo>
                    <a:pt x="736" y="224"/>
                    <a:pt x="736" y="224"/>
                    <a:pt x="736" y="224"/>
                  </a:cubicBezTo>
                  <a:cubicBezTo>
                    <a:pt x="728" y="205"/>
                    <a:pt x="728" y="205"/>
                    <a:pt x="728" y="205"/>
                  </a:cubicBezTo>
                  <a:cubicBezTo>
                    <a:pt x="691" y="111"/>
                    <a:pt x="601" y="51"/>
                    <a:pt x="500" y="51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 sz="2000" dirty="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606" y="1275"/>
              <a:ext cx="393" cy="410"/>
            </a:xfrm>
            <a:custGeom>
              <a:avLst/>
              <a:gdLst>
                <a:gd name="T0" fmla="*/ 126 w 139"/>
                <a:gd name="T1" fmla="*/ 58 h 139"/>
                <a:gd name="T2" fmla="*/ 139 w 139"/>
                <a:gd name="T3" fmla="*/ 51 h 139"/>
                <a:gd name="T4" fmla="*/ 132 w 139"/>
                <a:gd name="T5" fmla="*/ 33 h 139"/>
                <a:gd name="T6" fmla="*/ 118 w 139"/>
                <a:gd name="T7" fmla="*/ 38 h 139"/>
                <a:gd name="T8" fmla="*/ 101 w 139"/>
                <a:gd name="T9" fmla="*/ 21 h 139"/>
                <a:gd name="T10" fmla="*/ 106 w 139"/>
                <a:gd name="T11" fmla="*/ 7 h 139"/>
                <a:gd name="T12" fmla="*/ 88 w 139"/>
                <a:gd name="T13" fmla="*/ 0 h 139"/>
                <a:gd name="T14" fmla="*/ 82 w 139"/>
                <a:gd name="T15" fmla="*/ 13 h 139"/>
                <a:gd name="T16" fmla="*/ 58 w 139"/>
                <a:gd name="T17" fmla="*/ 13 h 139"/>
                <a:gd name="T18" fmla="*/ 52 w 139"/>
                <a:gd name="T19" fmla="*/ 0 h 139"/>
                <a:gd name="T20" fmla="*/ 34 w 139"/>
                <a:gd name="T21" fmla="*/ 7 h 139"/>
                <a:gd name="T22" fmla="*/ 39 w 139"/>
                <a:gd name="T23" fmla="*/ 21 h 139"/>
                <a:gd name="T24" fmla="*/ 22 w 139"/>
                <a:gd name="T25" fmla="*/ 38 h 139"/>
                <a:gd name="T26" fmla="*/ 8 w 139"/>
                <a:gd name="T27" fmla="*/ 33 h 139"/>
                <a:gd name="T28" fmla="*/ 0 w 139"/>
                <a:gd name="T29" fmla="*/ 51 h 139"/>
                <a:gd name="T30" fmla="*/ 14 w 139"/>
                <a:gd name="T31" fmla="*/ 57 h 139"/>
                <a:gd name="T32" fmla="*/ 14 w 139"/>
                <a:gd name="T33" fmla="*/ 81 h 139"/>
                <a:gd name="T34" fmla="*/ 0 w 139"/>
                <a:gd name="T35" fmla="*/ 87 h 139"/>
                <a:gd name="T36" fmla="*/ 8 w 139"/>
                <a:gd name="T37" fmla="*/ 105 h 139"/>
                <a:gd name="T38" fmla="*/ 21 w 139"/>
                <a:gd name="T39" fmla="*/ 100 h 139"/>
                <a:gd name="T40" fmla="*/ 38 w 139"/>
                <a:gd name="T41" fmla="*/ 117 h 139"/>
                <a:gd name="T42" fmla="*/ 33 w 139"/>
                <a:gd name="T43" fmla="*/ 131 h 139"/>
                <a:gd name="T44" fmla="*/ 51 w 139"/>
                <a:gd name="T45" fmla="*/ 139 h 139"/>
                <a:gd name="T46" fmla="*/ 58 w 139"/>
                <a:gd name="T47" fmla="*/ 125 h 139"/>
                <a:gd name="T48" fmla="*/ 81 w 139"/>
                <a:gd name="T49" fmla="*/ 125 h 139"/>
                <a:gd name="T50" fmla="*/ 88 w 139"/>
                <a:gd name="T51" fmla="*/ 139 h 139"/>
                <a:gd name="T52" fmla="*/ 106 w 139"/>
                <a:gd name="T53" fmla="*/ 131 h 139"/>
                <a:gd name="T54" fmla="*/ 101 w 139"/>
                <a:gd name="T55" fmla="*/ 118 h 139"/>
                <a:gd name="T56" fmla="*/ 118 w 139"/>
                <a:gd name="T57" fmla="*/ 101 h 139"/>
                <a:gd name="T58" fmla="*/ 132 w 139"/>
                <a:gd name="T59" fmla="*/ 106 h 139"/>
                <a:gd name="T60" fmla="*/ 139 w 139"/>
                <a:gd name="T61" fmla="*/ 88 h 139"/>
                <a:gd name="T62" fmla="*/ 126 w 139"/>
                <a:gd name="T63" fmla="*/ 81 h 139"/>
                <a:gd name="T64" fmla="*/ 126 w 139"/>
                <a:gd name="T65" fmla="*/ 58 h 139"/>
                <a:gd name="T66" fmla="*/ 70 w 139"/>
                <a:gd name="T67" fmla="*/ 97 h 139"/>
                <a:gd name="T68" fmla="*/ 42 w 139"/>
                <a:gd name="T69" fmla="*/ 69 h 139"/>
                <a:gd name="T70" fmla="*/ 70 w 139"/>
                <a:gd name="T71" fmla="*/ 41 h 139"/>
                <a:gd name="T72" fmla="*/ 98 w 139"/>
                <a:gd name="T73" fmla="*/ 69 h 139"/>
                <a:gd name="T74" fmla="*/ 70 w 139"/>
                <a:gd name="T75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39">
                  <a:moveTo>
                    <a:pt x="126" y="58"/>
                  </a:moveTo>
                  <a:cubicBezTo>
                    <a:pt x="139" y="51"/>
                    <a:pt x="139" y="51"/>
                    <a:pt x="139" y="51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4" y="31"/>
                    <a:pt x="108" y="26"/>
                    <a:pt x="101" y="2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4" y="11"/>
                    <a:pt x="66" y="11"/>
                    <a:pt x="58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2" y="25"/>
                    <a:pt x="26" y="31"/>
                    <a:pt x="22" y="3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2" y="65"/>
                    <a:pt x="12" y="73"/>
                    <a:pt x="14" y="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6" y="107"/>
                    <a:pt x="32" y="113"/>
                    <a:pt x="38" y="117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5" y="127"/>
                    <a:pt x="73" y="127"/>
                    <a:pt x="81" y="125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8" y="113"/>
                    <a:pt x="113" y="107"/>
                    <a:pt x="118" y="101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4"/>
                    <a:pt x="128" y="66"/>
                    <a:pt x="126" y="58"/>
                  </a:cubicBezTo>
                  <a:close/>
                  <a:moveTo>
                    <a:pt x="70" y="97"/>
                  </a:moveTo>
                  <a:cubicBezTo>
                    <a:pt x="54" y="97"/>
                    <a:pt x="42" y="85"/>
                    <a:pt x="42" y="69"/>
                  </a:cubicBezTo>
                  <a:cubicBezTo>
                    <a:pt x="42" y="54"/>
                    <a:pt x="54" y="41"/>
                    <a:pt x="70" y="41"/>
                  </a:cubicBezTo>
                  <a:cubicBezTo>
                    <a:pt x="85" y="41"/>
                    <a:pt x="98" y="54"/>
                    <a:pt x="98" y="69"/>
                  </a:cubicBezTo>
                  <a:cubicBezTo>
                    <a:pt x="98" y="85"/>
                    <a:pt x="85" y="97"/>
                    <a:pt x="70" y="97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 sz="2000" dirty="0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002" y="1445"/>
              <a:ext cx="218" cy="218"/>
            </a:xfrm>
            <a:custGeom>
              <a:avLst/>
              <a:gdLst>
                <a:gd name="T0" fmla="*/ 71 w 78"/>
                <a:gd name="T1" fmla="*/ 32 h 78"/>
                <a:gd name="T2" fmla="*/ 78 w 78"/>
                <a:gd name="T3" fmla="*/ 29 h 78"/>
                <a:gd name="T4" fmla="*/ 74 w 78"/>
                <a:gd name="T5" fmla="*/ 19 h 78"/>
                <a:gd name="T6" fmla="*/ 66 w 78"/>
                <a:gd name="T7" fmla="*/ 21 h 78"/>
                <a:gd name="T8" fmla="*/ 57 w 78"/>
                <a:gd name="T9" fmla="*/ 12 h 78"/>
                <a:gd name="T10" fmla="*/ 60 w 78"/>
                <a:gd name="T11" fmla="*/ 4 h 78"/>
                <a:gd name="T12" fmla="*/ 50 w 78"/>
                <a:gd name="T13" fmla="*/ 0 h 78"/>
                <a:gd name="T14" fmla="*/ 46 w 78"/>
                <a:gd name="T15" fmla="*/ 7 h 78"/>
                <a:gd name="T16" fmla="*/ 33 w 78"/>
                <a:gd name="T17" fmla="*/ 7 h 78"/>
                <a:gd name="T18" fmla="*/ 29 w 78"/>
                <a:gd name="T19" fmla="*/ 0 h 78"/>
                <a:gd name="T20" fmla="*/ 19 w 78"/>
                <a:gd name="T21" fmla="*/ 4 h 78"/>
                <a:gd name="T22" fmla="*/ 22 w 78"/>
                <a:gd name="T23" fmla="*/ 12 h 78"/>
                <a:gd name="T24" fmla="*/ 12 w 78"/>
                <a:gd name="T25" fmla="*/ 21 h 78"/>
                <a:gd name="T26" fmla="*/ 5 w 78"/>
                <a:gd name="T27" fmla="*/ 18 h 78"/>
                <a:gd name="T28" fmla="*/ 0 w 78"/>
                <a:gd name="T29" fmla="*/ 28 h 78"/>
                <a:gd name="T30" fmla="*/ 8 w 78"/>
                <a:gd name="T31" fmla="*/ 32 h 78"/>
                <a:gd name="T32" fmla="*/ 8 w 78"/>
                <a:gd name="T33" fmla="*/ 45 h 78"/>
                <a:gd name="T34" fmla="*/ 0 w 78"/>
                <a:gd name="T35" fmla="*/ 49 h 78"/>
                <a:gd name="T36" fmla="*/ 4 w 78"/>
                <a:gd name="T37" fmla="*/ 59 h 78"/>
                <a:gd name="T38" fmla="*/ 12 w 78"/>
                <a:gd name="T39" fmla="*/ 56 h 78"/>
                <a:gd name="T40" fmla="*/ 22 w 78"/>
                <a:gd name="T41" fmla="*/ 66 h 78"/>
                <a:gd name="T42" fmla="*/ 19 w 78"/>
                <a:gd name="T43" fmla="*/ 74 h 78"/>
                <a:gd name="T44" fmla="*/ 29 w 78"/>
                <a:gd name="T45" fmla="*/ 78 h 78"/>
                <a:gd name="T46" fmla="*/ 32 w 78"/>
                <a:gd name="T47" fmla="*/ 70 h 78"/>
                <a:gd name="T48" fmla="*/ 46 w 78"/>
                <a:gd name="T49" fmla="*/ 70 h 78"/>
                <a:gd name="T50" fmla="*/ 49 w 78"/>
                <a:gd name="T51" fmla="*/ 78 h 78"/>
                <a:gd name="T52" fmla="*/ 59 w 78"/>
                <a:gd name="T53" fmla="*/ 74 h 78"/>
                <a:gd name="T54" fmla="*/ 57 w 78"/>
                <a:gd name="T55" fmla="*/ 66 h 78"/>
                <a:gd name="T56" fmla="*/ 66 w 78"/>
                <a:gd name="T57" fmla="*/ 56 h 78"/>
                <a:gd name="T58" fmla="*/ 74 w 78"/>
                <a:gd name="T59" fmla="*/ 59 h 78"/>
                <a:gd name="T60" fmla="*/ 78 w 78"/>
                <a:gd name="T61" fmla="*/ 49 h 78"/>
                <a:gd name="T62" fmla="*/ 71 w 78"/>
                <a:gd name="T63" fmla="*/ 46 h 78"/>
                <a:gd name="T64" fmla="*/ 71 w 78"/>
                <a:gd name="T65" fmla="*/ 32 h 78"/>
                <a:gd name="T66" fmla="*/ 39 w 78"/>
                <a:gd name="T67" fmla="*/ 55 h 78"/>
                <a:gd name="T68" fmla="*/ 23 w 78"/>
                <a:gd name="T69" fmla="*/ 39 h 78"/>
                <a:gd name="T70" fmla="*/ 39 w 78"/>
                <a:gd name="T71" fmla="*/ 23 h 78"/>
                <a:gd name="T72" fmla="*/ 55 w 78"/>
                <a:gd name="T73" fmla="*/ 39 h 78"/>
                <a:gd name="T74" fmla="*/ 39 w 78"/>
                <a:gd name="T75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71" y="32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17"/>
                    <a:pt x="61" y="14"/>
                    <a:pt x="57" y="1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6"/>
                    <a:pt x="37" y="6"/>
                    <a:pt x="33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4"/>
                    <a:pt x="15" y="17"/>
                    <a:pt x="12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6"/>
                    <a:pt x="7" y="41"/>
                    <a:pt x="8" y="4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60"/>
                    <a:pt x="18" y="63"/>
                    <a:pt x="22" y="6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7" y="71"/>
                    <a:pt x="41" y="71"/>
                    <a:pt x="46" y="7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1" y="63"/>
                    <a:pt x="64" y="60"/>
                    <a:pt x="66" y="56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1"/>
                    <a:pt x="72" y="37"/>
                    <a:pt x="71" y="32"/>
                  </a:cubicBezTo>
                  <a:close/>
                  <a:moveTo>
                    <a:pt x="39" y="55"/>
                  </a:moveTo>
                  <a:cubicBezTo>
                    <a:pt x="30" y="55"/>
                    <a:pt x="23" y="48"/>
                    <a:pt x="23" y="39"/>
                  </a:cubicBezTo>
                  <a:cubicBezTo>
                    <a:pt x="23" y="30"/>
                    <a:pt x="30" y="23"/>
                    <a:pt x="39" y="23"/>
                  </a:cubicBezTo>
                  <a:cubicBezTo>
                    <a:pt x="48" y="23"/>
                    <a:pt x="55" y="30"/>
                    <a:pt x="55" y="39"/>
                  </a:cubicBezTo>
                  <a:cubicBezTo>
                    <a:pt x="55" y="48"/>
                    <a:pt x="48" y="55"/>
                    <a:pt x="39" y="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 sz="2000" dirty="0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380" y="1445"/>
              <a:ext cx="217" cy="218"/>
            </a:xfrm>
            <a:custGeom>
              <a:avLst/>
              <a:gdLst>
                <a:gd name="T0" fmla="*/ 70 w 78"/>
                <a:gd name="T1" fmla="*/ 32 h 78"/>
                <a:gd name="T2" fmla="*/ 78 w 78"/>
                <a:gd name="T3" fmla="*/ 29 h 78"/>
                <a:gd name="T4" fmla="*/ 74 w 78"/>
                <a:gd name="T5" fmla="*/ 19 h 78"/>
                <a:gd name="T6" fmla="*/ 66 w 78"/>
                <a:gd name="T7" fmla="*/ 21 h 78"/>
                <a:gd name="T8" fmla="*/ 56 w 78"/>
                <a:gd name="T9" fmla="*/ 12 h 78"/>
                <a:gd name="T10" fmla="*/ 59 w 78"/>
                <a:gd name="T11" fmla="*/ 4 h 78"/>
                <a:gd name="T12" fmla="*/ 49 w 78"/>
                <a:gd name="T13" fmla="*/ 0 h 78"/>
                <a:gd name="T14" fmla="*/ 45 w 78"/>
                <a:gd name="T15" fmla="*/ 7 h 78"/>
                <a:gd name="T16" fmla="*/ 32 w 78"/>
                <a:gd name="T17" fmla="*/ 7 h 78"/>
                <a:gd name="T18" fmla="*/ 29 w 78"/>
                <a:gd name="T19" fmla="*/ 0 h 78"/>
                <a:gd name="T20" fmla="*/ 18 w 78"/>
                <a:gd name="T21" fmla="*/ 4 h 78"/>
                <a:gd name="T22" fmla="*/ 21 w 78"/>
                <a:gd name="T23" fmla="*/ 12 h 78"/>
                <a:gd name="T24" fmla="*/ 12 w 78"/>
                <a:gd name="T25" fmla="*/ 21 h 78"/>
                <a:gd name="T26" fmla="*/ 4 w 78"/>
                <a:gd name="T27" fmla="*/ 18 h 78"/>
                <a:gd name="T28" fmla="*/ 0 w 78"/>
                <a:gd name="T29" fmla="*/ 28 h 78"/>
                <a:gd name="T30" fmla="*/ 7 w 78"/>
                <a:gd name="T31" fmla="*/ 32 h 78"/>
                <a:gd name="T32" fmla="*/ 7 w 78"/>
                <a:gd name="T33" fmla="*/ 45 h 78"/>
                <a:gd name="T34" fmla="*/ 0 w 78"/>
                <a:gd name="T35" fmla="*/ 49 h 78"/>
                <a:gd name="T36" fmla="*/ 4 w 78"/>
                <a:gd name="T37" fmla="*/ 59 h 78"/>
                <a:gd name="T38" fmla="*/ 12 w 78"/>
                <a:gd name="T39" fmla="*/ 56 h 78"/>
                <a:gd name="T40" fmla="*/ 21 w 78"/>
                <a:gd name="T41" fmla="*/ 66 h 78"/>
                <a:gd name="T42" fmla="*/ 18 w 78"/>
                <a:gd name="T43" fmla="*/ 74 h 78"/>
                <a:gd name="T44" fmla="*/ 28 w 78"/>
                <a:gd name="T45" fmla="*/ 78 h 78"/>
                <a:gd name="T46" fmla="*/ 32 w 78"/>
                <a:gd name="T47" fmla="*/ 70 h 78"/>
                <a:gd name="T48" fmla="*/ 45 w 78"/>
                <a:gd name="T49" fmla="*/ 70 h 78"/>
                <a:gd name="T50" fmla="*/ 49 w 78"/>
                <a:gd name="T51" fmla="*/ 78 h 78"/>
                <a:gd name="T52" fmla="*/ 59 w 78"/>
                <a:gd name="T53" fmla="*/ 74 h 78"/>
                <a:gd name="T54" fmla="*/ 56 w 78"/>
                <a:gd name="T55" fmla="*/ 66 h 78"/>
                <a:gd name="T56" fmla="*/ 66 w 78"/>
                <a:gd name="T57" fmla="*/ 56 h 78"/>
                <a:gd name="T58" fmla="*/ 73 w 78"/>
                <a:gd name="T59" fmla="*/ 59 h 78"/>
                <a:gd name="T60" fmla="*/ 78 w 78"/>
                <a:gd name="T61" fmla="*/ 49 h 78"/>
                <a:gd name="T62" fmla="*/ 70 w 78"/>
                <a:gd name="T63" fmla="*/ 46 h 78"/>
                <a:gd name="T64" fmla="*/ 70 w 78"/>
                <a:gd name="T65" fmla="*/ 32 h 78"/>
                <a:gd name="T66" fmla="*/ 39 w 78"/>
                <a:gd name="T67" fmla="*/ 55 h 78"/>
                <a:gd name="T68" fmla="*/ 23 w 78"/>
                <a:gd name="T69" fmla="*/ 39 h 78"/>
                <a:gd name="T70" fmla="*/ 39 w 78"/>
                <a:gd name="T71" fmla="*/ 23 h 78"/>
                <a:gd name="T72" fmla="*/ 54 w 78"/>
                <a:gd name="T73" fmla="*/ 39 h 78"/>
                <a:gd name="T74" fmla="*/ 39 w 78"/>
                <a:gd name="T75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70" y="32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3" y="17"/>
                    <a:pt x="60" y="14"/>
                    <a:pt x="56" y="12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1" y="6"/>
                    <a:pt x="37" y="6"/>
                    <a:pt x="32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4"/>
                    <a:pt x="14" y="17"/>
                    <a:pt x="12" y="21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6"/>
                    <a:pt x="6" y="41"/>
                    <a:pt x="7" y="4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4" y="60"/>
                    <a:pt x="17" y="63"/>
                    <a:pt x="21" y="66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6" y="71"/>
                    <a:pt x="41" y="71"/>
                    <a:pt x="45" y="7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63"/>
                    <a:pt x="63" y="60"/>
                    <a:pt x="66" y="56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1" y="41"/>
                    <a:pt x="71" y="37"/>
                    <a:pt x="70" y="32"/>
                  </a:cubicBezTo>
                  <a:close/>
                  <a:moveTo>
                    <a:pt x="39" y="55"/>
                  </a:moveTo>
                  <a:cubicBezTo>
                    <a:pt x="30" y="55"/>
                    <a:pt x="23" y="48"/>
                    <a:pt x="23" y="39"/>
                  </a:cubicBezTo>
                  <a:cubicBezTo>
                    <a:pt x="23" y="30"/>
                    <a:pt x="30" y="23"/>
                    <a:pt x="39" y="23"/>
                  </a:cubicBezTo>
                  <a:cubicBezTo>
                    <a:pt x="47" y="23"/>
                    <a:pt x="54" y="30"/>
                    <a:pt x="54" y="39"/>
                  </a:cubicBezTo>
                  <a:cubicBezTo>
                    <a:pt x="54" y="48"/>
                    <a:pt x="47" y="55"/>
                    <a:pt x="39" y="5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ZA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9738" y="3795051"/>
            <a:ext cx="2813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Feature Phone</a:t>
            </a:r>
          </a:p>
          <a:p>
            <a:r>
              <a:rPr lang="en-GB" sz="2000" dirty="0"/>
              <a:t>Consume Information</a:t>
            </a:r>
          </a:p>
          <a:p>
            <a:r>
              <a:rPr lang="en-GB" sz="2000" dirty="0"/>
              <a:t>Receive value</a:t>
            </a:r>
            <a:endParaRPr lang="en-ZA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66219" y="1771361"/>
            <a:ext cx="3771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Web</a:t>
            </a:r>
          </a:p>
          <a:p>
            <a:r>
              <a:rPr lang="en-GB" sz="2000" dirty="0"/>
              <a:t>Create &amp; share Information &amp; value</a:t>
            </a:r>
            <a:endParaRPr lang="en-ZA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16803" y="3687099"/>
            <a:ext cx="2081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Mobile application</a:t>
            </a:r>
          </a:p>
          <a:p>
            <a:r>
              <a:rPr lang="en-GB" sz="2000" dirty="0"/>
              <a:t>Capture Information</a:t>
            </a:r>
            <a:endParaRPr lang="en-ZA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8130" y="195164"/>
            <a:ext cx="553610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19"/>
              </a:lnSpc>
            </a:pPr>
            <a:r>
              <a:rPr lang="en-GB" sz="2800" b="1" dirty="0">
                <a:solidFill>
                  <a:srgbClr val="FF0000"/>
                </a:solidFill>
              </a:rPr>
              <a:t>The “actors in the movie”</a:t>
            </a:r>
            <a:endParaRPr lang="en-ZA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6939" y="1536241"/>
            <a:ext cx="200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Agri-Business</a:t>
            </a:r>
            <a:endParaRPr lang="en-ZA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70045" y="2782585"/>
            <a:ext cx="189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Farmer</a:t>
            </a:r>
            <a:endParaRPr lang="en-ZA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50094" y="2414806"/>
            <a:ext cx="1753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Field workers</a:t>
            </a:r>
            <a:endParaRPr lang="en-ZA" sz="2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767" y="818662"/>
            <a:ext cx="574026" cy="5740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7" y="2935456"/>
            <a:ext cx="748263" cy="7482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770" y="3734996"/>
            <a:ext cx="702962" cy="702962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526" y="890306"/>
            <a:ext cx="431214" cy="4312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biLevel thresh="75000"/>
            <a:lum bright="-40000" contrast="-40000"/>
          </a:blip>
          <a:stretch>
            <a:fillRect/>
          </a:stretch>
        </p:blipFill>
        <p:spPr>
          <a:xfrm>
            <a:off x="5094863" y="38233"/>
            <a:ext cx="3397500" cy="1226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27287" y="-66434"/>
            <a:ext cx="336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Content providers</a:t>
            </a:r>
            <a:endParaRPr lang="en-ZA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54385" y="1228393"/>
            <a:ext cx="336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GAP content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54384" y="932159"/>
            <a:ext cx="395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Weather content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54385" y="1542296"/>
            <a:ext cx="395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Market prices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019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412" y="90204"/>
            <a:ext cx="702962" cy="70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51" b="28931"/>
          <a:stretch/>
        </p:blipFill>
        <p:spPr>
          <a:xfrm>
            <a:off x="6015397" y="333852"/>
            <a:ext cx="1608264" cy="460482"/>
          </a:xfrm>
          <a:prstGeom prst="rect">
            <a:avLst/>
          </a:prstGeom>
        </p:spPr>
      </p:pic>
      <p:pic>
        <p:nvPicPr>
          <p:cNvPr id="43" name="Picture 42" descr="C:\Users\user\AppData\Local\Microsoft\Windows\Temporary Internet Files\Content.Outlook\GBV88XBN\3  GCDZ_GERMANY_logo_GIZ_Implemented.jp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517" y="4107930"/>
            <a:ext cx="2830086" cy="996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7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1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minimal_flat_galaxy_s4_mockup_by_rahuldass-d6hdxr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628" y="1423425"/>
            <a:ext cx="1261420" cy="229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55" descr="minimal_flat_galaxy_s4_mockup_by_rahuldass-d6hdxr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211" y="1869413"/>
            <a:ext cx="1068977" cy="194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 descr="minimal_flat_galaxy_s4_mockup_by_rahuldass-d6hdxr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319" y="1777048"/>
            <a:ext cx="1068977" cy="194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23" y="1970608"/>
            <a:ext cx="911262" cy="16200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8016" y="4267392"/>
            <a:ext cx="321925" cy="63349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343" y="1498731"/>
            <a:ext cx="321925" cy="63349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891" y="3942284"/>
            <a:ext cx="323841" cy="63349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179" y="2720828"/>
            <a:ext cx="321925" cy="63349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5754" y="2087338"/>
            <a:ext cx="321925" cy="63349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840" y="3318952"/>
            <a:ext cx="323841" cy="633490"/>
          </a:xfrm>
          <a:prstGeom prst="rect">
            <a:avLst/>
          </a:prstGeom>
        </p:spPr>
      </p:pic>
      <p:cxnSp>
        <p:nvCxnSpPr>
          <p:cNvPr id="66" name="Curved Connector 65"/>
          <p:cNvCxnSpPr/>
          <p:nvPr/>
        </p:nvCxnSpPr>
        <p:spPr>
          <a:xfrm rot="10800000" flipV="1">
            <a:off x="6796185" y="1429255"/>
            <a:ext cx="241568" cy="1468094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1" idx="1"/>
          </p:cNvCxnSpPr>
          <p:nvPr/>
        </p:nvCxnSpPr>
        <p:spPr>
          <a:xfrm rot="10800000" flipV="1">
            <a:off x="6872297" y="1815476"/>
            <a:ext cx="568047" cy="1049640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60" idx="1"/>
          </p:cNvCxnSpPr>
          <p:nvPr/>
        </p:nvCxnSpPr>
        <p:spPr>
          <a:xfrm rot="10800000">
            <a:off x="6872296" y="2865117"/>
            <a:ext cx="195720" cy="1719021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10800000" flipV="1">
            <a:off x="6872296" y="2404082"/>
            <a:ext cx="953458" cy="461033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65" idx="1"/>
          </p:cNvCxnSpPr>
          <p:nvPr/>
        </p:nvCxnSpPr>
        <p:spPr>
          <a:xfrm rot="10800000">
            <a:off x="6879620" y="2929727"/>
            <a:ext cx="962221" cy="705971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63" idx="1"/>
          </p:cNvCxnSpPr>
          <p:nvPr/>
        </p:nvCxnSpPr>
        <p:spPr>
          <a:xfrm rot="10800000">
            <a:off x="6699933" y="2897349"/>
            <a:ext cx="1291246" cy="140224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385189" y="611952"/>
            <a:ext cx="523851" cy="896556"/>
            <a:chOff x="285257" y="939956"/>
            <a:chExt cx="2097072" cy="3764468"/>
          </a:xfrm>
          <a:effectLst/>
        </p:grpSpPr>
        <p:pic>
          <p:nvPicPr>
            <p:cNvPr id="74" name="Picture 73" descr="minimal_flat_galaxy_s4_mockup_by_rahuldass-d6hdxr7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257" y="939956"/>
              <a:ext cx="2097072" cy="37644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119" y="1244315"/>
              <a:ext cx="1769343" cy="3155745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76" name="Picture 75" descr="minimal_flat_galaxy_s4_mockup_by_rahuldass-d6hdxr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198" y="2946091"/>
            <a:ext cx="523851" cy="8965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885" y="3046474"/>
            <a:ext cx="419114" cy="716905"/>
          </a:xfrm>
          <a:prstGeom prst="rect">
            <a:avLst/>
          </a:prstGeom>
          <a:ln w="3175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8" name="Picture 77" descr="minimal_flat_galaxy_s4_mockup_by_rahuldass-d6hdxr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116" y="4012105"/>
            <a:ext cx="523851" cy="8965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9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530" y="4062590"/>
            <a:ext cx="424318" cy="7531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Curved Connector 79"/>
          <p:cNvCxnSpPr/>
          <p:nvPr/>
        </p:nvCxnSpPr>
        <p:spPr>
          <a:xfrm>
            <a:off x="1924148" y="1269174"/>
            <a:ext cx="840063" cy="1571577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flipV="1">
            <a:off x="1956049" y="2840751"/>
            <a:ext cx="808162" cy="681954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88" idx="3"/>
          </p:cNvCxnSpPr>
          <p:nvPr/>
        </p:nvCxnSpPr>
        <p:spPr>
          <a:xfrm flipV="1">
            <a:off x="1898848" y="2840751"/>
            <a:ext cx="865363" cy="1790925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57" idx="1"/>
          </p:cNvCxnSpPr>
          <p:nvPr/>
        </p:nvCxnSpPr>
        <p:spPr>
          <a:xfrm rot="10800000">
            <a:off x="5348729" y="2190830"/>
            <a:ext cx="454590" cy="557556"/>
          </a:xfrm>
          <a:prstGeom prst="curvedConnector2">
            <a:avLst/>
          </a:prstGeom>
          <a:ln w="31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 flipV="1">
            <a:off x="3879480" y="2224783"/>
            <a:ext cx="502344" cy="196880"/>
          </a:xfrm>
          <a:prstGeom prst="curvedConnector3">
            <a:avLst>
              <a:gd name="adj1" fmla="val 50000"/>
            </a:avLst>
          </a:prstGeom>
          <a:ln w="31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957" y="1643286"/>
            <a:ext cx="1078772" cy="1917816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109324" y="486136"/>
            <a:ext cx="3754084" cy="454954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dash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000" kern="1200" dirty="0">
              <a:solidFill>
                <a:schemeClr val="tx1"/>
              </a:solidFill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90616" y="486136"/>
            <a:ext cx="3325047" cy="454733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dash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000" kern="1200" dirty="0">
              <a:solidFill>
                <a:schemeClr val="tx1"/>
              </a:solidFill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86555" y="676528"/>
            <a:ext cx="1744983" cy="495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2000" b="1" dirty="0">
                <a:uFillTx/>
                <a:latin typeface="Vodafone Rg" pitchFamily="34" charset="0"/>
              </a:rPr>
              <a:t>CF License</a:t>
            </a:r>
            <a:endParaRPr lang="en-ZA" sz="2000" b="1" dirty="0">
              <a:uFillTx/>
              <a:latin typeface="Vodafone Rg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58700" y="567661"/>
            <a:ext cx="3863425" cy="402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2000" b="1" dirty="0">
                <a:uFillTx/>
                <a:latin typeface="Vodafone Rg" pitchFamily="34" charset="0"/>
              </a:rPr>
              <a:t>CF+ License (CF plus ASO)</a:t>
            </a:r>
            <a:endParaRPr lang="en-ZA" sz="2000" b="1" dirty="0">
              <a:uFillTx/>
              <a:latin typeface="Vodafone Rg" pitchFamily="34" charset="0"/>
            </a:endParaRPr>
          </a:p>
        </p:txBody>
      </p:sp>
      <p:pic>
        <p:nvPicPr>
          <p:cNvPr id="90" name="Picture 89" descr="minimal_flat_galaxy_s4_mockup_by_rahuldass-d6hdxr7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860" y="1802004"/>
            <a:ext cx="523851" cy="8965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819" y="1902387"/>
            <a:ext cx="419114" cy="716905"/>
          </a:xfrm>
          <a:prstGeom prst="rect">
            <a:avLst/>
          </a:prstGeom>
          <a:ln w="63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3" name="TextBox 92"/>
          <p:cNvSpPr txBox="1"/>
          <p:nvPr/>
        </p:nvSpPr>
        <p:spPr>
          <a:xfrm>
            <a:off x="202252" y="713693"/>
            <a:ext cx="1616584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Registration </a:t>
            </a:r>
            <a:r>
              <a:rPr lang="en-GB" sz="1400">
                <a:latin typeface="Vodafone Rg" pitchFamily="34" charset="0"/>
              </a:rPr>
              <a:t>&amp; </a:t>
            </a:r>
          </a:p>
          <a:p>
            <a:r>
              <a:rPr lang="en-GB" sz="1400" dirty="0">
                <a:latin typeface="Vodafone Rg" pitchFamily="34" charset="0"/>
              </a:rPr>
              <a:t>Profiling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560814" y="4413353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Vodafone Rg" pitchFamily="34" charset="0"/>
              </a:rPr>
              <a:t>eReceipts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75931" y="2190830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Surveys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474120" y="3283490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Vouchering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331281" y="1120721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Plant production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7710590" y="1622706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Animal production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8114701" y="2266446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Weather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8249115" y="3398553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How </a:t>
            </a:r>
            <a:r>
              <a:rPr lang="en-GB" sz="1400" dirty="0" err="1">
                <a:latin typeface="Vodafone Rg" pitchFamily="34" charset="0"/>
              </a:rPr>
              <a:t>to’s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770927" y="4123570"/>
            <a:ext cx="215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Vodafone Rg" pitchFamily="34" charset="0"/>
              </a:rPr>
              <a:t>Agri</a:t>
            </a:r>
            <a:r>
              <a:rPr lang="en-GB" sz="1400" dirty="0">
                <a:latin typeface="Vodafone Rg" pitchFamily="34" charset="0"/>
              </a:rPr>
              <a:t> directory</a:t>
            </a:r>
            <a:endParaRPr lang="en-ZA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40343" y="4643950"/>
            <a:ext cx="21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odafone Rg" pitchFamily="34" charset="0"/>
              </a:rPr>
              <a:t>SAFEX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Field worker view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04" y="967656"/>
            <a:ext cx="321925" cy="63349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61" y="2087047"/>
            <a:ext cx="869179" cy="1545206"/>
          </a:xfrm>
          <a:prstGeom prst="rect">
            <a:avLst/>
          </a:prstGeom>
        </p:spPr>
      </p:pic>
      <p:cxnSp>
        <p:nvCxnSpPr>
          <p:cNvPr id="112" name="Curved Connector 111"/>
          <p:cNvCxnSpPr>
            <a:endCxn id="56" idx="1"/>
          </p:cNvCxnSpPr>
          <p:nvPr/>
        </p:nvCxnSpPr>
        <p:spPr>
          <a:xfrm>
            <a:off x="1987950" y="2404082"/>
            <a:ext cx="776261" cy="436669"/>
          </a:xfrm>
          <a:prstGeom prst="curvedConnector3">
            <a:avLst>
              <a:gd name="adj1" fmla="val 50000"/>
            </a:avLst>
          </a:prstGeom>
          <a:ln w="31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273587" y="2742848"/>
            <a:ext cx="2153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Vodafone Rg" pitchFamily="34" charset="0"/>
              </a:rPr>
              <a:t>Animal </a:t>
            </a:r>
          </a:p>
          <a:p>
            <a:r>
              <a:rPr lang="en-GB" sz="1400" dirty="0">
                <a:latin typeface="Vodafone Rg" pitchFamily="34" charset="0"/>
              </a:rPr>
              <a:t>products</a:t>
            </a:r>
            <a:endParaRPr lang="en-ZA" sz="1400" dirty="0">
              <a:latin typeface="Vodafone Rg" pitchFamily="34" charset="0"/>
            </a:endParaRPr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6878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5295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128" y="823907"/>
            <a:ext cx="5184124" cy="1358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+mn-lt"/>
              </a:rPr>
              <a:t>Your phone date and time setting is used by Connected Farmer</a:t>
            </a:r>
          </a:p>
          <a:p>
            <a:pPr algn="l"/>
            <a:r>
              <a:rPr lang="en-US" sz="2000" dirty="0">
                <a:latin typeface="+mn-lt"/>
              </a:rPr>
              <a:t>Check you date and time – make sure it is correct.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53" y="3661614"/>
            <a:ext cx="4152927" cy="1472791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3775576">
            <a:off x="4278416" y="3081324"/>
            <a:ext cx="480777" cy="978408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75" y="2560465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Slide your finger from the top downwards</a:t>
            </a:r>
          </a:p>
          <a:p>
            <a:r>
              <a:rPr lang="en-US" sz="2000" dirty="0"/>
              <a:t>2. Settings (red arrow)</a:t>
            </a:r>
            <a:br>
              <a:rPr lang="en-US" sz="2000" dirty="0"/>
            </a:br>
            <a:r>
              <a:rPr lang="en-US" sz="2000" dirty="0"/>
              <a:t>3. Settings / Date &amp; Time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89"/>
          <a:stretch/>
        </p:blipFill>
        <p:spPr>
          <a:xfrm>
            <a:off x="5553074" y="0"/>
            <a:ext cx="3566982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General phone settings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75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53395" y="4712099"/>
            <a:ext cx="2087880" cy="238889"/>
          </a:xfrm>
        </p:spPr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5295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Log in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8115300" y="7938"/>
            <a:ext cx="1028700" cy="1020762"/>
          </a:xfrm>
          <a:prstGeom prst="star6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All mobile users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47"/>
          <a:stretch/>
        </p:blipFill>
        <p:spPr>
          <a:xfrm>
            <a:off x="6225313" y="1041400"/>
            <a:ext cx="2893219" cy="410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47"/>
          <a:stretch/>
        </p:blipFill>
        <p:spPr>
          <a:xfrm>
            <a:off x="3125390" y="1041400"/>
            <a:ext cx="2893219" cy="410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7" y="1028701"/>
            <a:ext cx="2893219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Up Arrow 9"/>
          <p:cNvSpPr/>
          <p:nvPr/>
        </p:nvSpPr>
        <p:spPr>
          <a:xfrm rot="13775576">
            <a:off x="1282848" y="1902200"/>
            <a:ext cx="378456" cy="712989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 rot="13775576">
            <a:off x="1802312" y="2410555"/>
            <a:ext cx="395525" cy="69385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13775576">
            <a:off x="5139473" y="2739172"/>
            <a:ext cx="395525" cy="693856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733510" y="12884"/>
            <a:ext cx="2889393" cy="1033462"/>
          </a:xfrm>
          <a:prstGeom prst="wedgeRoundRectCallout">
            <a:avLst>
              <a:gd name="adj1" fmla="val -2810"/>
              <a:gd name="adj2" fmla="val 114366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 Password is 1234. </a:t>
            </a:r>
          </a:p>
          <a:p>
            <a:pPr algn="ctr"/>
            <a:r>
              <a:rPr lang="en-US" dirty="0"/>
              <a:t>You will be then asked to create a personal password.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125390" y="4110038"/>
            <a:ext cx="3099923" cy="1033462"/>
          </a:xfrm>
          <a:prstGeom prst="wedgeRoundRectCallout">
            <a:avLst>
              <a:gd name="adj1" fmla="val 15891"/>
              <a:gd name="adj2" fmla="val -121579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give you a hint on what </a:t>
            </a:r>
            <a:r>
              <a:rPr lang="en-US"/>
              <a:t>your personal password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393" y="1130769"/>
            <a:ext cx="2601119" cy="4012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Farmer Registration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8115300" y="7938"/>
            <a:ext cx="1028700" cy="1020762"/>
          </a:xfrm>
          <a:prstGeom prst="star6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obile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5" y="529614"/>
            <a:ext cx="2595311" cy="4613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84" y="529614"/>
            <a:ext cx="2595311" cy="4613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875" y="800100"/>
            <a:ext cx="1168400" cy="190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974998" y="3568883"/>
            <a:ext cx="2293907" cy="1473017"/>
          </a:xfrm>
          <a:prstGeom prst="wedgeRoundRectCallout">
            <a:avLst>
              <a:gd name="adj1" fmla="val -37689"/>
              <a:gd name="adj2" fmla="val -117560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Market Price = weekly price SMS on 1 crop of interest. Please explain this to the farmer.</a:t>
            </a:r>
          </a:p>
        </p:txBody>
      </p:sp>
    </p:spTree>
    <p:extLst>
      <p:ext uri="{BB962C8B-B14F-4D97-AF65-F5344CB8AC3E}">
        <p14:creationId xmlns:p14="http://schemas.microsoft.com/office/powerpoint/2010/main" val="135737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3" y="515056"/>
            <a:ext cx="2603500" cy="4628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901" y="515056"/>
            <a:ext cx="2603500" cy="4628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056"/>
            <a:ext cx="2603500" cy="4628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252" y="-12986"/>
            <a:ext cx="7419639" cy="542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1"/>
                </a:solidFill>
                <a:cs typeface="Calibri"/>
              </a:rPr>
              <a:t>Farm &amp; Crop Registration</a:t>
            </a:r>
            <a:endParaRPr lang="en-ZA" sz="28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43049" y="2667000"/>
            <a:ext cx="2221325" cy="1511300"/>
          </a:xfrm>
          <a:prstGeom prst="donut">
            <a:avLst>
              <a:gd name="adj" fmla="val 6034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8115300" y="7938"/>
            <a:ext cx="1028700" cy="1020762"/>
          </a:xfrm>
          <a:prstGeom prst="star6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kern="1200" dirty="0">
                <a:solidFill>
                  <a:schemeClr val="bg1"/>
                </a:solidFill>
                <a:ea typeface="+mn-ea"/>
                <a:cs typeface="+mn-cs"/>
              </a:rPr>
              <a:t>obile users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21500" y="3263900"/>
            <a:ext cx="2103080" cy="1771649"/>
          </a:xfrm>
          <a:prstGeom prst="wedgeRoundRectCallout">
            <a:avLst>
              <a:gd name="adj1" fmla="val -54433"/>
              <a:gd name="adj2" fmla="val -146290"/>
              <a:gd name="adj3" fmla="val 16667"/>
            </a:avLst>
          </a:prstGeom>
          <a:solidFill>
            <a:srgbClr val="00B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“Complete Forms”:</a:t>
            </a:r>
          </a:p>
          <a:p>
            <a:pPr algn="ctr"/>
            <a:r>
              <a:rPr lang="en-US" dirty="0"/>
              <a:t>When you have survey / forms to complete, this screen will show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572592987"/>
      </p:ext>
    </p:extLst>
  </p:cSld>
  <p:clrMapOvr>
    <a:masterClrMapping/>
  </p:clrMapOvr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Macintosh PowerPoint</Application>
  <PresentationFormat>On-screen Show (16:9)</PresentationFormat>
  <Paragraphs>252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Vodafone Lt</vt:lpstr>
      <vt:lpstr>Vodafone Rg</vt:lpstr>
      <vt:lpstr>Wingdings</vt:lpstr>
      <vt:lpstr>Vodafone</vt:lpstr>
      <vt:lpstr>Connected Farmer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 Siyabonga  Enkosi</vt:lpstr>
      <vt:lpstr>Digifarm: Consumer software services to farmers in Kenya </vt:lpstr>
      <vt:lpstr>eVoucher Solution</vt:lpstr>
      <vt:lpstr>Connected Farmer Seasonal Solution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</dc:title>
  <dc:subject/>
  <dc:creator/>
  <cp:keywords/>
  <dc:description/>
  <cp:lastModifiedBy/>
  <cp:revision>99</cp:revision>
  <cp:lastPrinted>2018-05-29T07:07:48Z</cp:lastPrinted>
  <dcterms:created xsi:type="dcterms:W3CDTF">2013-08-14T12:09:46Z</dcterms:created>
  <dcterms:modified xsi:type="dcterms:W3CDTF">2020-02-18T10:18:46Z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